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5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0" r:id="rId6"/>
    <p:sldId id="266" r:id="rId7"/>
  </p:sldIdLst>
  <p:sldSz cx="12192000" cy="6858000"/>
  <p:notesSz cx="6742113" cy="9872663"/>
  <p:custDataLst>
    <p:tags r:id="rId8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31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6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3.pn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4.png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5.png" /><Relationship Id="rId3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6.png" /><Relationship Id="rId3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7.png" /><Relationship Id="rId3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Tittellysbilde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6218AD-BBE1-46F2-AB94-47CBD8BCD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59781"/>
            <a:ext cx="9144000" cy="995363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8AA202A-A0B4-49C7-B3B9-7E97B7986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47220"/>
            <a:ext cx="9144000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00328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8DEF424-B3D8-40B6-B74E-9A589CBAA280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73051"/>
            <a:ext cx="2889250" cy="38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398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0E0AC8-CCBB-452B-B194-97B4F747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4F7E7A2-E229-4BBB-946E-5CF24D7C7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3B66A02-5E36-4759-8D24-4E1B389F9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A613-FA5A-434F-B524-1FE5AF103CAB}" type="datetimeFigureOut">
              <a:rPr lang="nb-NO" smtClean="0"/>
              <a:t>06.09.2023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11198A9-A7F9-4FA1-A8F7-9AAF89C9D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BEB4B0-1C83-441A-B40C-831034F60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C5FD-3CAB-485B-B139-47B7989B2D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387176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Deloverskrift 1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B93CD69-DEE9-422B-94F6-A57C75D42157}"/>
              </a:ext>
            </a:extLst>
          </p:cNvPr>
          <p:cNvSpPr/>
          <p:nvPr userDrawn="1"/>
        </p:nvSpPr>
        <p:spPr>
          <a:xfrm>
            <a:off x="0" y="6235701"/>
            <a:ext cx="121920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48DAC81-462F-48C9-B786-39DBF3C2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0" y="2152650"/>
            <a:ext cx="8489950" cy="1714500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D0BA42-C396-4339-A7B4-AB16775F0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0" y="3867151"/>
            <a:ext cx="8489950" cy="154304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B12781-1603-46FF-B595-7D528357B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A613-FA5A-434F-B524-1FE5AF103CAB}" type="datetimeFigureOut">
              <a:rPr lang="nb-NO" smtClean="0"/>
              <a:t>06.09.2023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38F5D29-7B52-4AAB-A2FE-4822D3B4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6558AD-F78A-42DB-8CA7-76473C0D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C5FD-3CAB-485B-B139-47B7989B2DB2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14F4B35-D2F9-48FF-9F2A-267F0ED0C410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681" y="6404041"/>
            <a:ext cx="2036119" cy="26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5552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Deloverskrift 2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B93CD69-DEE9-422B-94F6-A57C75D42157}"/>
              </a:ext>
            </a:extLst>
          </p:cNvPr>
          <p:cNvSpPr/>
          <p:nvPr userDrawn="1"/>
        </p:nvSpPr>
        <p:spPr>
          <a:xfrm>
            <a:off x="0" y="6235701"/>
            <a:ext cx="121920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48DAC81-462F-48C9-B786-39DBF3C2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0" y="2152650"/>
            <a:ext cx="8489950" cy="1714500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D0BA42-C396-4339-A7B4-AB16775F0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0" y="3867151"/>
            <a:ext cx="8489950" cy="154304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B12781-1603-46FF-B595-7D528357B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A613-FA5A-434F-B524-1FE5AF103CAB}" type="datetimeFigureOut">
              <a:rPr lang="nb-NO" smtClean="0"/>
              <a:t>06.09.2023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38F5D29-7B52-4AAB-A2FE-4822D3B4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6558AD-F78A-42DB-8CA7-76473C0D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C5FD-3CAB-485B-B139-47B7989B2DB2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14F4B35-D2F9-48FF-9F2A-267F0ED0C410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681" y="6404041"/>
            <a:ext cx="2036119" cy="26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6456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Deloverskrift 3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B93CD69-DEE9-422B-94F6-A57C75D42157}"/>
              </a:ext>
            </a:extLst>
          </p:cNvPr>
          <p:cNvSpPr/>
          <p:nvPr userDrawn="1"/>
        </p:nvSpPr>
        <p:spPr>
          <a:xfrm>
            <a:off x="0" y="6235701"/>
            <a:ext cx="121920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48DAC81-462F-48C9-B786-39DBF3C2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0" y="2152650"/>
            <a:ext cx="8489950" cy="1714500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D0BA42-C396-4339-A7B4-AB16775F0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0" y="3867151"/>
            <a:ext cx="8489950" cy="154304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B12781-1603-46FF-B595-7D528357B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A613-FA5A-434F-B524-1FE5AF103CAB}" type="datetimeFigureOut">
              <a:rPr lang="nb-NO" smtClean="0"/>
              <a:t>06.09.2023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38F5D29-7B52-4AAB-A2FE-4822D3B4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6558AD-F78A-42DB-8CA7-76473C0D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C5FD-3CAB-485B-B139-47B7989B2DB2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14F4B35-D2F9-48FF-9F2A-267F0ED0C410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681" y="6404041"/>
            <a:ext cx="2036119" cy="26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1767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Deloverskrift 4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B93CD69-DEE9-422B-94F6-A57C75D42157}"/>
              </a:ext>
            </a:extLst>
          </p:cNvPr>
          <p:cNvSpPr/>
          <p:nvPr userDrawn="1"/>
        </p:nvSpPr>
        <p:spPr>
          <a:xfrm>
            <a:off x="0" y="6235701"/>
            <a:ext cx="121920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48DAC81-462F-48C9-B786-39DBF3C2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0" y="2152650"/>
            <a:ext cx="8489950" cy="1714500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D0BA42-C396-4339-A7B4-AB16775F0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0" y="3867151"/>
            <a:ext cx="8489950" cy="154304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B12781-1603-46FF-B595-7D528357B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A613-FA5A-434F-B524-1FE5AF103CAB}" type="datetimeFigureOut">
              <a:rPr lang="nb-NO" smtClean="0"/>
              <a:t>06.09.2023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38F5D29-7B52-4AAB-A2FE-4822D3B4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6558AD-F78A-42DB-8CA7-76473C0D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C5FD-3CAB-485B-B139-47B7989B2DB2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14F4B35-D2F9-48FF-9F2A-267F0ED0C410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681" y="6404041"/>
            <a:ext cx="2036119" cy="26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4590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Deloverskrift 5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C14F4B35-D2F9-48FF-9F2A-267F0ED0C410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681" y="6404041"/>
            <a:ext cx="2036119" cy="269742"/>
          </a:xfrm>
          <a:prstGeom prst="rect">
            <a:avLst/>
          </a:prstGeom>
        </p:spPr>
      </p:pic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70817D64-FBBB-4F41-AB49-3FFFCBCBC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A613-FA5A-434F-B524-1FE5AF103CAB}" type="datetimeFigureOut">
              <a:rPr lang="nb-NO" smtClean="0"/>
              <a:t>06.09.2023</a:t>
            </a:fld>
            <a:endParaRPr lang="nb-NO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F96346C3-132A-4BCF-962D-A3A8809F8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14AF98F-F81D-4E23-845A-C3BF50D5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C5FD-3CAB-485B-B139-47B7989B2DB2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B75F1FA-9D1A-44FC-BEF7-89C3DF238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6615" y="5023088"/>
            <a:ext cx="8489950" cy="154304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2" name="Tittel 11">
            <a:extLst>
              <a:ext uri="{FF2B5EF4-FFF2-40B4-BE49-F238E27FC236}">
                <a16:creationId xmlns:a16="http://schemas.microsoft.com/office/drawing/2014/main" id="{14CEA986-C62F-43C2-B577-27E868182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615" y="3308587"/>
            <a:ext cx="8489950" cy="171450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064104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90B565-7BF9-4917-B2EB-D4F356827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9EE8DF1-0A6C-48E9-AF6B-E517931E15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3681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74BDB87-0C3E-4DF3-B851-696F7DC8E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3681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983C0A6-EAEC-48EE-BD2B-FF4999293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A613-FA5A-434F-B524-1FE5AF103CAB}" type="datetimeFigureOut">
              <a:rPr lang="nb-NO" smtClean="0"/>
              <a:t>06.09.2023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C045679-37D1-4727-A602-37D33B34E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E81B9D9-3184-4D57-AD03-AF51AB5D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C5FD-3CAB-485B-B139-47B7989B2D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887676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6485F-BCE4-491C-850F-7D726863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10515600" cy="90725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E5B3F75-518F-4EA6-A8A1-0486509E4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23205"/>
            <a:ext cx="6172200" cy="43378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63D1432-2723-4B33-963B-322B58D70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3206"/>
            <a:ext cx="3932237" cy="43561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E43BAC9-2949-4109-925E-ECB59A677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A613-FA5A-434F-B524-1FE5AF103CAB}" type="datetimeFigureOut">
              <a:rPr lang="nb-NO" smtClean="0"/>
              <a:t>06.09.2023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8675B62-0DF8-475A-8FE3-46F52FC63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4EB82D6-C113-45BE-9EB9-1BE55A8A3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C5FD-3CAB-485B-B139-47B7989B2D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210389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.png" /><Relationship Id="rId11" Type="http://schemas.openxmlformats.org/officeDocument/2006/relationships/image" Target="../media/image8.png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2291919-115B-437A-A38B-AFDCE7D29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D9CBA94-6024-4564-8673-AAC0BC422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53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B082BAD-DC75-4E46-880A-189B8AB10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860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AFF1A613-FA5A-434F-B524-1FE5AF103CAB}" type="datetimeFigureOut">
              <a:rPr lang="nb-NO" smtClean="0"/>
              <a:t>06.09.2023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CDB94D7-D02D-4A1F-B995-226F4D2C6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7681" y="6356350"/>
            <a:ext cx="4868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96CD985-B341-4C2B-8F70-4C02F418A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4831" y="6356350"/>
            <a:ext cx="9439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3562C5FD-3CAB-485B-B139-47B7989B2DB2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96395D2-3F7C-452E-BF80-64B524FB904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681" y="6404041"/>
            <a:ext cx="2036119" cy="26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8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9" r:id="rId5"/>
    <p:sldLayoutId id="2147483660" r:id="rId6"/>
    <p:sldLayoutId id="2147483661" r:id="rId7"/>
    <p:sldLayoutId id="2147483652" r:id="rId8"/>
    <p:sldLayoutId id="2147483657" r:id="rId9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28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328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28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28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28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28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mailto:brukerkontakt.lab@siv.no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7.png" /><Relationship Id="rId2" Type="http://schemas.openxmlformats.org/officeDocument/2006/relationships/image" Target="../media/image9.jpeg" /><Relationship Id="rId3" Type="http://schemas.openxmlformats.org/officeDocument/2006/relationships/image" Target="../media/image10.png" /><Relationship Id="rId4" Type="http://schemas.openxmlformats.org/officeDocument/2006/relationships/image" Target="../media/image11.png" /><Relationship Id="rId5" Type="http://schemas.openxmlformats.org/officeDocument/2006/relationships/image" Target="../media/image12.png" /><Relationship Id="rId6" Type="http://schemas.openxmlformats.org/officeDocument/2006/relationships/image" Target="../media/image13.png" /><Relationship Id="rId7" Type="http://schemas.openxmlformats.org/officeDocument/2006/relationships/image" Target="../media/image14.png" /><Relationship Id="rId8" Type="http://schemas.openxmlformats.org/officeDocument/2006/relationships/image" Target="../media/image15.png" /><Relationship Id="rId9" Type="http://schemas.openxmlformats.org/officeDocument/2006/relationships/image" Target="../media/image16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Relationship Id="rId3" Type="http://schemas.openxmlformats.org/officeDocument/2006/relationships/image" Target="../media/image19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png" /><Relationship Id="rId3" Type="http://schemas.openxmlformats.org/officeDocument/2006/relationships/image" Target="../media/image23.jpeg" /><Relationship Id="rId4" Type="http://schemas.openxmlformats.org/officeDocument/2006/relationships/image" Target="../media/image24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A84AF6-FF8F-42C4-B66A-31934B693C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err="1" smtClean="0"/>
              <a:t>Dips Interactor</a:t>
            </a:r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DC0C335-2C21-48AC-8200-F9BD010BF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47220"/>
            <a:ext cx="9144000" cy="2750146"/>
          </a:xfrm>
        </p:spPr>
        <p:txBody>
          <a:bodyPr>
            <a:normAutofit fontScale="92500" lnSpcReduction="20000"/>
          </a:bodyPr>
          <a:lstStyle/>
          <a:p>
            <a:r>
              <a:rPr lang="nb-NO" smtClean="0"/>
              <a:t>Hurtigguide for legekontor				</a:t>
            </a:r>
          </a:p>
          <a:p>
            <a:endParaRPr lang="nb-NO" smtClean="0"/>
          </a:p>
          <a:p>
            <a:r>
              <a:rPr lang="nb-NO" sz="1600" smtClean="0"/>
              <a:t>Toril Holmøy Svendsen</a:t>
            </a:r>
          </a:p>
          <a:p>
            <a:r>
              <a:rPr lang="nb-NO" sz="1600" err="1"/>
              <a:t>Hasena Avdic </a:t>
            </a:r>
            <a:endParaRPr lang="nb-NO" sz="1600" smtClean="0"/>
          </a:p>
          <a:p>
            <a:r>
              <a:rPr lang="nb-NO" sz="1600" smtClean="0"/>
              <a:t>Laboratorierådgivere SiV</a:t>
            </a:r>
            <a:endParaRPr lang="nb-NO" sz="1600" smtClean="0"/>
          </a:p>
          <a:p>
            <a:endParaRPr lang="nb-NO" sz="1600"/>
          </a:p>
          <a:p>
            <a:r>
              <a:rPr lang="nb-NO" sz="1600" err="1" smtClean="0"/>
              <a:t>Tlf: 90 96 36 69</a:t>
            </a:r>
            <a:br>
              <a:rPr lang="nb-NO" sz="1600" err="1" smtClean="0"/>
            </a:br>
            <a:r>
              <a:rPr lang="nb-NO" sz="1600" err="1" smtClean="0"/>
              <a:t>       48 26 33 92</a:t>
            </a:r>
          </a:p>
          <a:p>
            <a:r>
              <a:rPr lang="nb-NO" sz="1600" smtClean="0">
                <a:hlinkClick r:id="rId2" tgtFrame="_blank"/>
              </a:rPr>
              <a:t>brukerkontakt.lab@siv.no</a:t>
            </a:r>
            <a:r>
              <a:rPr lang="nb-NO" sz="1600" smtClean="0"/>
              <a:t>	</a:t>
            </a:r>
            <a:r>
              <a:rPr lang="nb-NO" smtClean="0"/>
              <a:t>						</a:t>
            </a:r>
            <a:r>
              <a:rPr lang="nb-NO" sz="1200" b="0" smtClean="0"/>
              <a:t>06.09.2023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670049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 smtClean="0"/>
              <a:t>Interactor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8315" y="1233462"/>
            <a:ext cx="10515600" cy="4566937"/>
          </a:xfrm>
        </p:spPr>
        <p:txBody>
          <a:bodyPr>
            <a:normAutofit/>
          </a:bodyPr>
          <a:lstStyle/>
          <a:p>
            <a:r>
              <a:rPr lang="nb-NO" sz="2200" smtClean="0"/>
              <a:t>Åpnes fra </a:t>
            </a:r>
          </a:p>
          <a:p>
            <a:pPr marL="0" indent="0">
              <a:buNone/>
            </a:pPr>
            <a:r>
              <a:rPr lang="nb-NO" sz="2200" smtClean="0"/>
              <a:t>  pasientens journal </a:t>
            </a:r>
          </a:p>
          <a:p>
            <a:pPr marL="0" indent="0">
              <a:buNone/>
            </a:pPr>
            <a:endParaRPr lang="nb-NO" sz="1200" smtClean="0"/>
          </a:p>
          <a:p>
            <a:pPr lvl="0"/>
            <a:r>
              <a:rPr lang="nb-NO" sz="2200" b="1" smtClean="0"/>
              <a:t>«Lab»</a:t>
            </a:r>
            <a:r>
              <a:rPr lang="nb-NO" sz="2200" smtClean="0"/>
              <a:t> - kan rekvirere analyser for </a:t>
            </a:r>
            <a:r>
              <a:rPr lang="nb-NO" sz="2200" smtClean="0">
                <a:solidFill>
                  <a:srgbClr val="FF0000"/>
                </a:solidFill>
              </a:rPr>
              <a:t>medisinsk biokjemi</a:t>
            </a:r>
            <a:r>
              <a:rPr lang="nb-NO" sz="2200" smtClean="0"/>
              <a:t>, </a:t>
            </a:r>
            <a:r>
              <a:rPr lang="nb-NO" sz="2200" smtClean="0">
                <a:solidFill>
                  <a:srgbClr val="FFC000"/>
                </a:solidFill>
              </a:rPr>
              <a:t>mikrobiologi</a:t>
            </a:r>
            <a:r>
              <a:rPr lang="nb-NO" sz="2200"/>
              <a:t>,</a:t>
            </a:r>
            <a:r>
              <a:rPr lang="nb-NO" sz="2200" smtClean="0"/>
              <a:t> </a:t>
            </a:r>
            <a:r>
              <a:rPr lang="nb-NO" sz="2200" smtClean="0">
                <a:solidFill>
                  <a:srgbClr val="7030A0"/>
                </a:solidFill>
              </a:rPr>
              <a:t>patologi</a:t>
            </a:r>
            <a:r>
              <a:rPr lang="nb-NO" sz="2200" smtClean="0"/>
              <a:t> </a:t>
            </a:r>
          </a:p>
          <a:p>
            <a:pPr marL="0" lvl="0" indent="0">
              <a:buNone/>
            </a:pPr>
            <a:r>
              <a:rPr lang="nb-NO" sz="2200"/>
              <a:t> </a:t>
            </a:r>
            <a:r>
              <a:rPr lang="nb-NO" sz="2200" smtClean="0"/>
              <a:t>   og evt legekontorets </a:t>
            </a:r>
            <a:r>
              <a:rPr lang="nb-NO" sz="2200" smtClean="0">
                <a:solidFill>
                  <a:srgbClr val="0070C0"/>
                </a:solidFill>
              </a:rPr>
              <a:t>egne (blå)</a:t>
            </a:r>
            <a:r>
              <a:rPr lang="nb-NO" sz="2200">
                <a:solidFill>
                  <a:srgbClr val="0070C0"/>
                </a:solidFill>
              </a:rPr>
              <a:t> </a:t>
            </a:r>
            <a:r>
              <a:rPr lang="nb-NO" sz="2200" smtClean="0"/>
              <a:t>analyser i </a:t>
            </a:r>
            <a:r>
              <a:rPr lang="nb-NO" sz="2200"/>
              <a:t>samme </a:t>
            </a:r>
            <a:r>
              <a:rPr lang="nb-NO" sz="2200" smtClean="0"/>
              <a:t>bestilling. </a:t>
            </a:r>
          </a:p>
          <a:p>
            <a:pPr lvl="0"/>
            <a:r>
              <a:rPr lang="nb-NO" sz="2200" smtClean="0"/>
              <a:t>Bytt evt til «</a:t>
            </a:r>
            <a:r>
              <a:rPr lang="nb-NO" sz="2200" b="1" smtClean="0"/>
              <a:t>Radiologi»</a:t>
            </a:r>
            <a:r>
              <a:rPr lang="nb-NO" sz="2200" smtClean="0"/>
              <a:t> for å starte henvisning:</a:t>
            </a:r>
          </a:p>
          <a:p>
            <a:pPr marL="0" indent="0">
              <a:buNone/>
            </a:pPr>
            <a:endParaRPr lang="nb-NO"/>
          </a:p>
          <a:p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25" y="3677715"/>
            <a:ext cx="8974237" cy="24205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Ellipse 6"/>
          <p:cNvSpPr/>
          <p:nvPr/>
        </p:nvSpPr>
        <p:spPr>
          <a:xfrm>
            <a:off x="4226263" y="4452575"/>
            <a:ext cx="1479661" cy="5111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8" name="Bilde 7"/>
          <p:cNvPicPr/>
          <p:nvPr/>
        </p:nvPicPr>
        <p:blipFill>
          <a:blip r:embed="rId3"/>
          <a:stretch>
            <a:fillRect/>
          </a:stretch>
        </p:blipFill>
        <p:spPr>
          <a:xfrm>
            <a:off x="4070524" y="1165236"/>
            <a:ext cx="1258084" cy="11158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9368" y="4036372"/>
            <a:ext cx="1398219" cy="8399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114" y="1165236"/>
            <a:ext cx="1106793" cy="7082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7635" y="1165236"/>
            <a:ext cx="1438547" cy="10977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8053" y="1165236"/>
            <a:ext cx="2146391" cy="9525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Rektangel 11"/>
          <p:cNvSpPr/>
          <p:nvPr/>
        </p:nvSpPr>
        <p:spPr>
          <a:xfrm>
            <a:off x="4047983" y="856466"/>
            <a:ext cx="1280625" cy="2984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smtClean="0"/>
              <a:t>CGM Journal:</a:t>
            </a:r>
            <a:endParaRPr lang="nb-NO" sz="1200"/>
          </a:p>
        </p:txBody>
      </p:sp>
      <p:sp>
        <p:nvSpPr>
          <p:cNvPr id="13" name="Rektangel 12"/>
          <p:cNvSpPr/>
          <p:nvPr/>
        </p:nvSpPr>
        <p:spPr>
          <a:xfrm>
            <a:off x="10289367" y="3783290"/>
            <a:ext cx="1398219" cy="28064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smtClean="0"/>
              <a:t>System X:</a:t>
            </a:r>
            <a:endParaRPr lang="nb-NO" sz="1200"/>
          </a:p>
        </p:txBody>
      </p:sp>
      <p:sp>
        <p:nvSpPr>
          <p:cNvPr id="14" name="Rektangel 13"/>
          <p:cNvSpPr/>
          <p:nvPr/>
        </p:nvSpPr>
        <p:spPr>
          <a:xfrm>
            <a:off x="9578053" y="858113"/>
            <a:ext cx="2140505" cy="2951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smtClean="0"/>
              <a:t>Pasientsky (Hove total):</a:t>
            </a:r>
            <a:endParaRPr lang="nb-NO" sz="1200"/>
          </a:p>
        </p:txBody>
      </p:sp>
      <p:sp>
        <p:nvSpPr>
          <p:cNvPr id="15" name="Rektangel 14"/>
          <p:cNvSpPr/>
          <p:nvPr/>
        </p:nvSpPr>
        <p:spPr>
          <a:xfrm>
            <a:off x="6808593" y="859760"/>
            <a:ext cx="2574106" cy="2951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err="1" smtClean="0"/>
              <a:t>Infodoc plenario:</a:t>
            </a:r>
            <a:endParaRPr lang="nb-NO" sz="1200"/>
          </a:p>
        </p:txBody>
      </p:sp>
      <p:sp>
        <p:nvSpPr>
          <p:cNvPr id="16" name="Rektangel 15"/>
          <p:cNvSpPr/>
          <p:nvPr/>
        </p:nvSpPr>
        <p:spPr>
          <a:xfrm>
            <a:off x="6808593" y="1832037"/>
            <a:ext cx="1116314" cy="4309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err="1" smtClean="0"/>
              <a:t>Ctr + 4</a:t>
            </a:r>
          </a:p>
          <a:p>
            <a:pPr algn="ctr"/>
            <a:r>
              <a:rPr lang="nb-NO" sz="1200" err="1" smtClean="0"/>
              <a:t>Shift + Alt + 3</a:t>
            </a:r>
            <a:endParaRPr lang="nb-NO" sz="120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7555" y="2234967"/>
            <a:ext cx="959549" cy="13255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8587" y="1864075"/>
            <a:ext cx="824288" cy="437903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7181" y="1133276"/>
            <a:ext cx="804588" cy="869605"/>
          </a:xfrm>
          <a:prstGeom prst="rect">
            <a:avLst/>
          </a:prstGeom>
        </p:spPr>
      </p:pic>
      <p:sp>
        <p:nvSpPr>
          <p:cNvPr id="19" name="Rektangel 18"/>
          <p:cNvSpPr/>
          <p:nvPr/>
        </p:nvSpPr>
        <p:spPr>
          <a:xfrm>
            <a:off x="5643948" y="846510"/>
            <a:ext cx="788057" cy="2867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err="1" smtClean="0"/>
              <a:t>Pridok:</a:t>
            </a:r>
            <a:endParaRPr lang="nb-NO" sz="1200"/>
          </a:p>
        </p:txBody>
      </p:sp>
      <p:sp>
        <p:nvSpPr>
          <p:cNvPr id="20" name="Pil høyre 19"/>
          <p:cNvSpPr/>
          <p:nvPr/>
        </p:nvSpPr>
        <p:spPr>
          <a:xfrm>
            <a:off x="2788639" y="1233462"/>
            <a:ext cx="88215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401282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50794" y="215469"/>
            <a:ext cx="5741722" cy="900440"/>
          </a:xfrm>
        </p:spPr>
        <p:txBody>
          <a:bodyPr>
            <a:normAutofit/>
          </a:bodyPr>
          <a:lstStyle/>
          <a:p>
            <a:r>
              <a:rPr lang="nb-NO" smtClean="0"/>
              <a:t>Ny bestilling- Lab </a:t>
            </a:r>
            <a:r>
              <a:rPr lang="nb-NO" sz="2200" smtClean="0"/>
              <a:t>Punkt 1-4</a:t>
            </a:r>
            <a:endParaRPr lang="nb-NO" sz="220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01363" y="1597459"/>
            <a:ext cx="10515600" cy="4053681"/>
          </a:xfrm>
        </p:spPr>
        <p:txBody>
          <a:bodyPr/>
          <a:lstStyle/>
          <a:p>
            <a:pPr marL="0" indent="0">
              <a:buNone/>
            </a:pPr>
            <a:endParaRPr lang="nb-NO" smtClean="0"/>
          </a:p>
          <a:p>
            <a:pPr marL="0" indent="0">
              <a:buNone/>
            </a:pPr>
            <a:endParaRPr lang="nb-NO">
              <a:solidFill>
                <a:srgbClr val="FF0000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99" y="959937"/>
            <a:ext cx="7401674" cy="50989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Bildeforklaring formet som Pil opp 13"/>
          <p:cNvSpPr/>
          <p:nvPr/>
        </p:nvSpPr>
        <p:spPr>
          <a:xfrm>
            <a:off x="833178" y="4058654"/>
            <a:ext cx="2657915" cy="1903777"/>
          </a:xfrm>
          <a:prstGeom prst="upArrowCallout">
            <a:avLst>
              <a:gd name="adj1" fmla="val 17732"/>
              <a:gd name="adj2" fmla="val 25000"/>
              <a:gd name="adj3" fmla="val 25000"/>
              <a:gd name="adj4" fmla="val 6073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b="1" smtClean="0"/>
              <a:t>Viser tilbudet av analyser:</a:t>
            </a:r>
          </a:p>
          <a:p>
            <a:pPr algn="ctr"/>
            <a:r>
              <a:rPr lang="nb-NO" sz="1200" smtClean="0"/>
              <a:t>Navigere vha mappene (trykk plusstegn) eller bruk søkefeltet </a:t>
            </a:r>
            <a:r>
              <a:rPr lang="nb-NO" sz="1200"/>
              <a:t>øverst</a:t>
            </a:r>
            <a:r>
              <a:rPr lang="nb-NO" sz="1200" smtClean="0"/>
              <a:t>. </a:t>
            </a:r>
          </a:p>
          <a:p>
            <a:pPr algn="ctr"/>
            <a:r>
              <a:rPr lang="nb-NO" sz="1200" smtClean="0"/>
              <a:t>Hak av i boksen for å bestille analyser/ «pakker» av analyser.</a:t>
            </a:r>
            <a:endParaRPr lang="nb-NO" sz="1200"/>
          </a:p>
        </p:txBody>
      </p:sp>
      <p:sp>
        <p:nvSpPr>
          <p:cNvPr id="15" name="Bildeforklaring formet som Pil opp 14"/>
          <p:cNvSpPr/>
          <p:nvPr/>
        </p:nvSpPr>
        <p:spPr>
          <a:xfrm>
            <a:off x="3594977" y="4076668"/>
            <a:ext cx="3121578" cy="1903777"/>
          </a:xfrm>
          <a:prstGeom prst="upArrowCallout">
            <a:avLst>
              <a:gd name="adj1" fmla="val 17636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b="1"/>
              <a:t>V</a:t>
            </a:r>
            <a:r>
              <a:rPr lang="nb-NO" sz="1200" b="1" smtClean="0"/>
              <a:t>iser analyser som er valgt: </a:t>
            </a:r>
          </a:p>
          <a:p>
            <a:pPr algn="ctr"/>
            <a:r>
              <a:rPr lang="nb-NO" sz="1200" smtClean="0">
                <a:solidFill>
                  <a:schemeClr val="tx1"/>
                </a:solidFill>
              </a:rPr>
              <a:t>Histologi/cytologi urin: </a:t>
            </a:r>
            <a:r>
              <a:rPr lang="nb-NO" sz="1200" smtClean="0">
                <a:solidFill>
                  <a:srgbClr val="FF0000"/>
                </a:solidFill>
              </a:rPr>
              <a:t>Trykk «</a:t>
            </a:r>
            <a:r>
              <a:rPr lang="nb-NO" sz="1200" b="1" smtClean="0">
                <a:solidFill>
                  <a:srgbClr val="FF0000"/>
                </a:solidFill>
              </a:rPr>
              <a:t>+</a:t>
            </a:r>
            <a:r>
              <a:rPr lang="nb-NO" sz="1200" smtClean="0">
                <a:solidFill>
                  <a:srgbClr val="FF0000"/>
                </a:solidFill>
              </a:rPr>
              <a:t> Materiale» hvis det er flere prøver.</a:t>
            </a:r>
          </a:p>
          <a:p>
            <a:pPr algn="ctr"/>
            <a:r>
              <a:rPr lang="nb-NO" sz="1200" smtClean="0"/>
              <a:t>Mulighet for hastegrad «CITO» for patologi.</a:t>
            </a:r>
          </a:p>
          <a:p>
            <a:pPr algn="ctr"/>
            <a:r>
              <a:rPr lang="nb-NO" sz="1200" smtClean="0">
                <a:solidFill>
                  <a:srgbClr val="FF0000"/>
                </a:solidFill>
              </a:rPr>
              <a:t>*</a:t>
            </a:r>
            <a:r>
              <a:rPr lang="nb-NO" sz="1200" smtClean="0">
                <a:solidFill>
                  <a:schemeClr val="tx1"/>
                </a:solidFill>
              </a:rPr>
              <a:t> Røde stjerner: feltet er obligatorisk </a:t>
            </a:r>
            <a:r>
              <a:rPr lang="nb-NO" sz="1200" smtClean="0"/>
              <a:t>å fylle ut.</a:t>
            </a:r>
            <a:endParaRPr lang="nb-NO" sz="1200"/>
          </a:p>
        </p:txBody>
      </p:sp>
      <p:sp>
        <p:nvSpPr>
          <p:cNvPr id="16" name="Bildeforklaring formet som Pil opp 15"/>
          <p:cNvSpPr/>
          <p:nvPr/>
        </p:nvSpPr>
        <p:spPr>
          <a:xfrm>
            <a:off x="6716555" y="3543366"/>
            <a:ext cx="2567759" cy="1198437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b="1" smtClean="0"/>
              <a:t>Fyll evt. ut tilleggsopplysninger om pasienten.</a:t>
            </a:r>
            <a:r>
              <a:rPr lang="nb-NO" sz="1200" b="1">
                <a:solidFill>
                  <a:srgbClr val="C00000"/>
                </a:solidFill>
              </a:rPr>
              <a:t> </a:t>
            </a:r>
            <a:endParaRPr lang="nb-NO" sz="1200" b="1" smtClean="0">
              <a:solidFill>
                <a:srgbClr val="C00000"/>
              </a:solidFill>
            </a:endParaRPr>
          </a:p>
          <a:p>
            <a:pPr algn="ctr"/>
            <a:r>
              <a:rPr lang="nb-NO" sz="1200">
                <a:solidFill>
                  <a:srgbClr val="FF0000"/>
                </a:solidFill>
              </a:rPr>
              <a:t>*</a:t>
            </a:r>
            <a:r>
              <a:rPr lang="nb-NO" sz="1200">
                <a:solidFill>
                  <a:schemeClr val="tx1"/>
                </a:solidFill>
              </a:rPr>
              <a:t> Røde stjerner: </a:t>
            </a:r>
            <a:r>
              <a:rPr lang="nb-NO" sz="1200" smtClean="0">
                <a:solidFill>
                  <a:schemeClr val="tx1"/>
                </a:solidFill>
              </a:rPr>
              <a:t>obligatorisk </a:t>
            </a:r>
            <a:r>
              <a:rPr lang="nb-NO" sz="1200"/>
              <a:t>å fylle ut.</a:t>
            </a:r>
          </a:p>
        </p:txBody>
      </p:sp>
      <p:pic>
        <p:nvPicPr>
          <p:cNvPr id="18" name="Bild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3344" y="2400077"/>
            <a:ext cx="947585" cy="89133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0" name="Ellipse 19"/>
          <p:cNvSpPr/>
          <p:nvPr/>
        </p:nvSpPr>
        <p:spPr>
          <a:xfrm>
            <a:off x="1637958" y="932340"/>
            <a:ext cx="818357" cy="3332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6" name="Bildeforklaring formet som Pil ned 25"/>
          <p:cNvSpPr/>
          <p:nvPr/>
        </p:nvSpPr>
        <p:spPr>
          <a:xfrm>
            <a:off x="6259163" y="315424"/>
            <a:ext cx="3636560" cy="952730"/>
          </a:xfrm>
          <a:prstGeom prst="downArrowCallout">
            <a:avLst>
              <a:gd name="adj1" fmla="val 19949"/>
              <a:gd name="adj2" fmla="val 28789"/>
              <a:gd name="adj3" fmla="val 25000"/>
              <a:gd name="adj4" fmla="val 64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b="1" smtClean="0">
                <a:solidFill>
                  <a:srgbClr val="FF0000"/>
                </a:solidFill>
              </a:rPr>
              <a:t>«Planlegg bestilling» </a:t>
            </a:r>
            <a:r>
              <a:rPr lang="nb-NO" sz="1200" smtClean="0"/>
              <a:t>for rekvisisjoner som skal tas på legekontoret frem i tid: hak av og lagre. </a:t>
            </a:r>
          </a:p>
          <a:p>
            <a:pPr algn="ctr"/>
            <a:r>
              <a:rPr lang="nb-NO" sz="1200" smtClean="0"/>
              <a:t>Aktiveres senere fra fanen «Pasientens bestillinger»</a:t>
            </a:r>
            <a:endParaRPr lang="nb-NO" sz="1200"/>
          </a:p>
        </p:txBody>
      </p:sp>
      <p:cxnSp>
        <p:nvCxnSpPr>
          <p:cNvPr id="13" name="Rett pilkobling 12"/>
          <p:cNvCxnSpPr/>
          <p:nvPr/>
        </p:nvCxnSpPr>
        <p:spPr>
          <a:xfrm flipH="1">
            <a:off x="6604574" y="1558735"/>
            <a:ext cx="3372562" cy="13947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833484" y="4550740"/>
            <a:ext cx="283365" cy="2568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b="1" smtClean="0">
                <a:solidFill>
                  <a:srgbClr val="FF0000"/>
                </a:solidFill>
              </a:rPr>
              <a:t>1</a:t>
            </a:r>
            <a:endParaRPr lang="nb-NO" b="1">
              <a:solidFill>
                <a:srgbClr val="FF0000"/>
              </a:solidFill>
            </a:endParaRPr>
          </a:p>
        </p:txBody>
      </p:sp>
      <p:sp>
        <p:nvSpPr>
          <p:cNvPr id="21" name="Rektangel 20"/>
          <p:cNvSpPr/>
          <p:nvPr/>
        </p:nvSpPr>
        <p:spPr>
          <a:xfrm>
            <a:off x="6716555" y="3741390"/>
            <a:ext cx="283365" cy="2568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Rektangel 21"/>
          <p:cNvSpPr/>
          <p:nvPr/>
        </p:nvSpPr>
        <p:spPr>
          <a:xfrm>
            <a:off x="3594977" y="4510890"/>
            <a:ext cx="232047" cy="2259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Ellipse 26"/>
          <p:cNvSpPr/>
          <p:nvPr/>
        </p:nvSpPr>
        <p:spPr>
          <a:xfrm>
            <a:off x="5678905" y="2827422"/>
            <a:ext cx="613611" cy="46399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3" name="Rektangel 22"/>
          <p:cNvSpPr/>
          <p:nvPr/>
        </p:nvSpPr>
        <p:spPr>
          <a:xfrm>
            <a:off x="9408340" y="3954465"/>
            <a:ext cx="1823657" cy="772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smtClean="0">
                <a:solidFill>
                  <a:srgbClr val="FF0000"/>
                </a:solidFill>
              </a:rPr>
              <a:t>Gå videre til fanen «Prøvetaking» </a:t>
            </a:r>
          </a:p>
          <a:p>
            <a:pPr algn="ctr"/>
            <a:r>
              <a:rPr lang="nb-NO" sz="1200" smtClean="0">
                <a:solidFill>
                  <a:schemeClr val="tx1"/>
                </a:solidFill>
              </a:rPr>
              <a:t>(se neste side)</a:t>
            </a:r>
            <a:endParaRPr lang="nb-NO" sz="1200">
              <a:solidFill>
                <a:schemeClr val="tx1"/>
              </a:solidFill>
            </a:endParaRPr>
          </a:p>
        </p:txBody>
      </p:sp>
      <p:sp>
        <p:nvSpPr>
          <p:cNvPr id="24" name="Rektangel 23"/>
          <p:cNvSpPr/>
          <p:nvPr/>
        </p:nvSpPr>
        <p:spPr>
          <a:xfrm>
            <a:off x="9408340" y="3699015"/>
            <a:ext cx="283365" cy="2568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b="1" smtClean="0">
                <a:solidFill>
                  <a:srgbClr val="FF0000"/>
                </a:solidFill>
              </a:rPr>
              <a:t>4</a:t>
            </a:r>
            <a:endParaRPr lang="nb-NO" b="1">
              <a:solidFill>
                <a:srgbClr val="FF0000"/>
              </a:solidFill>
            </a:endParaRPr>
          </a:p>
        </p:txBody>
      </p:sp>
      <p:sp>
        <p:nvSpPr>
          <p:cNvPr id="25" name="Rektangel 24"/>
          <p:cNvSpPr/>
          <p:nvPr/>
        </p:nvSpPr>
        <p:spPr>
          <a:xfrm>
            <a:off x="9468957" y="1046747"/>
            <a:ext cx="1884843" cy="135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smtClean="0"/>
              <a:t>Mulig </a:t>
            </a:r>
            <a:r>
              <a:rPr lang="nb-NO" sz="1200"/>
              <a:t>å </a:t>
            </a:r>
            <a:r>
              <a:rPr lang="nb-NO" sz="1200" smtClean="0"/>
              <a:t>lagre rekvisisjonen </a:t>
            </a:r>
            <a:r>
              <a:rPr lang="nb-NO" sz="1200"/>
              <a:t>som </a:t>
            </a:r>
            <a:r>
              <a:rPr lang="nb-NO" sz="1200" b="1">
                <a:solidFill>
                  <a:srgbClr val="FF0000"/>
                </a:solidFill>
              </a:rPr>
              <a:t>favoritt</a:t>
            </a:r>
            <a:r>
              <a:rPr lang="nb-NO" sz="1200"/>
              <a:t> og bruke som «analysepakke</a:t>
            </a:r>
            <a:r>
              <a:rPr lang="nb-NO" sz="1200" smtClean="0"/>
              <a:t>»/mal senere. Trykk symbolet stjerne/plusstegn for å lage favoritt av bestillingen.</a:t>
            </a:r>
            <a:endParaRPr lang="nb-NO" sz="1200"/>
          </a:p>
        </p:txBody>
      </p:sp>
    </p:spTree>
    <p:extLst>
      <p:ext uri="{BB962C8B-B14F-4D97-AF65-F5344CB8AC3E}">
        <p14:creationId xmlns:p14="http://schemas.microsoft.com/office/powerpoint/2010/main" val="1618174875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8494" y="290026"/>
            <a:ext cx="10515600" cy="1325563"/>
          </a:xfrm>
          <a:noFill/>
        </p:spPr>
        <p:txBody>
          <a:bodyPr/>
          <a:lstStyle/>
          <a:p>
            <a:r>
              <a:rPr lang="nb-NO" smtClean="0"/>
              <a:t>Prøvetaking</a:t>
            </a:r>
            <a:br>
              <a:rPr lang="nb-NO" smtClean="0"/>
            </a:br>
            <a:r>
              <a:rPr lang="nb-NO" sz="2000" smtClean="0"/>
              <a:t>(og etikettutskrift)</a:t>
            </a:r>
            <a:endParaRPr lang="nb-NO" sz="200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94" y="1532427"/>
            <a:ext cx="9476543" cy="3398949"/>
          </a:xfrm>
          <a:ln>
            <a:solidFill>
              <a:schemeClr val="accent1"/>
            </a:solidFill>
          </a:ln>
        </p:spPr>
      </p:pic>
      <p:sp>
        <p:nvSpPr>
          <p:cNvPr id="15" name="Bildeforklaring formet som Pil opp 14"/>
          <p:cNvSpPr/>
          <p:nvPr/>
        </p:nvSpPr>
        <p:spPr>
          <a:xfrm>
            <a:off x="194295" y="4449665"/>
            <a:ext cx="1370001" cy="1089746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smtClean="0"/>
              <a:t>Det er haket av for beholdere som skal skrives ut.</a:t>
            </a:r>
            <a:endParaRPr lang="nb-NO" sz="1200"/>
          </a:p>
        </p:txBody>
      </p:sp>
      <p:pic>
        <p:nvPicPr>
          <p:cNvPr id="16" name="Bild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7" y="2072691"/>
            <a:ext cx="1921267" cy="2401583"/>
          </a:xfrm>
          <a:prstGeom prst="rect">
            <a:avLst/>
          </a:prstGeom>
        </p:spPr>
      </p:pic>
      <p:sp>
        <p:nvSpPr>
          <p:cNvPr id="21" name="Ellipse 20"/>
          <p:cNvSpPr/>
          <p:nvPr/>
        </p:nvSpPr>
        <p:spPr>
          <a:xfrm>
            <a:off x="1082402" y="1751233"/>
            <a:ext cx="818357" cy="3332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41" name="Bildeforklaring formet som Pil ned 40"/>
          <p:cNvSpPr/>
          <p:nvPr/>
        </p:nvSpPr>
        <p:spPr>
          <a:xfrm>
            <a:off x="6214260" y="619443"/>
            <a:ext cx="3515367" cy="942824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703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b="1" smtClean="0"/>
              <a:t>«Lagre til internlab» </a:t>
            </a:r>
            <a:r>
              <a:rPr lang="nb-NO" sz="1200" smtClean="0"/>
              <a:t>KUN dersom etiketter skal skrives ut på legekontorets lab </a:t>
            </a:r>
            <a:r>
              <a:rPr lang="nb-NO" sz="1200" u="sng" smtClean="0"/>
              <a:t>eller</a:t>
            </a:r>
            <a:r>
              <a:rPr lang="nb-NO" sz="1200" smtClean="0"/>
              <a:t> hvis «Planlegg bestilling» er valgt (se forrige side). </a:t>
            </a:r>
            <a:endParaRPr lang="nb-NO" sz="1200"/>
          </a:p>
        </p:txBody>
      </p:sp>
      <p:sp>
        <p:nvSpPr>
          <p:cNvPr id="3" name="Bildeforklaring formet som Pil venstre 2"/>
          <p:cNvSpPr/>
          <p:nvPr/>
        </p:nvSpPr>
        <p:spPr>
          <a:xfrm>
            <a:off x="9871310" y="1199882"/>
            <a:ext cx="1852752" cy="1956397"/>
          </a:xfrm>
          <a:prstGeom prst="left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smtClean="0"/>
          </a:p>
          <a:p>
            <a:pPr algn="ctr"/>
            <a:r>
              <a:rPr lang="nb-NO" smtClean="0">
                <a:solidFill>
                  <a:srgbClr val="FF0000"/>
                </a:solidFill>
              </a:rPr>
              <a:t>«Skriv ut etiketter» +</a:t>
            </a:r>
            <a:r>
              <a:rPr lang="nb-NO" smtClean="0"/>
              <a:t> </a:t>
            </a:r>
          </a:p>
          <a:p>
            <a:pPr algn="ctr"/>
            <a:r>
              <a:rPr lang="nb-NO" smtClean="0">
                <a:solidFill>
                  <a:srgbClr val="FF0000"/>
                </a:solidFill>
              </a:rPr>
              <a:t>«Send </a:t>
            </a:r>
            <a:r>
              <a:rPr lang="nb-NO">
                <a:solidFill>
                  <a:srgbClr val="FF0000"/>
                </a:solidFill>
              </a:rPr>
              <a:t>til </a:t>
            </a:r>
            <a:r>
              <a:rPr lang="nb-NO" smtClean="0">
                <a:solidFill>
                  <a:srgbClr val="FF0000"/>
                </a:solidFill>
              </a:rPr>
              <a:t>sykehus»</a:t>
            </a:r>
            <a:endParaRPr lang="nb-NO">
              <a:solidFill>
                <a:srgbClr val="FF0000"/>
              </a:solidFill>
            </a:endParaRPr>
          </a:p>
          <a:p>
            <a:pPr algn="ctr"/>
            <a:r>
              <a:rPr lang="nb-NO" smtClean="0">
                <a:solidFill>
                  <a:srgbClr val="FF0000"/>
                </a:solidFill>
              </a:rPr>
              <a:t>(NB!)</a:t>
            </a:r>
            <a:endParaRPr lang="nb-NO">
              <a:solidFill>
                <a:srgbClr val="FF0000"/>
              </a:solidFill>
            </a:endParaRPr>
          </a:p>
        </p:txBody>
      </p:sp>
      <p:cxnSp>
        <p:nvCxnSpPr>
          <p:cNvPr id="11" name="Vinkel 10"/>
          <p:cNvCxnSpPr/>
          <p:nvPr/>
        </p:nvCxnSpPr>
        <p:spPr>
          <a:xfrm rot="10800000">
            <a:off x="8332349" y="1795683"/>
            <a:ext cx="2226597" cy="752309"/>
          </a:xfrm>
          <a:prstGeom prst="bentConnector3">
            <a:avLst>
              <a:gd name="adj1" fmla="val 99835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Bildeforklaring formet som Pil opp 29"/>
          <p:cNvSpPr/>
          <p:nvPr/>
        </p:nvSpPr>
        <p:spPr>
          <a:xfrm>
            <a:off x="7202533" y="3971414"/>
            <a:ext cx="4562545" cy="2371712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b="1" smtClean="0"/>
              <a:t>Prøvetaking på SiV: </a:t>
            </a:r>
          </a:p>
          <a:p>
            <a:pPr algn="ctr"/>
            <a:r>
              <a:rPr lang="nb-NO" sz="1200" smtClean="0"/>
              <a:t>Velg «Skriv ut etiketter» og «Send til sykehus</a:t>
            </a:r>
            <a:r>
              <a:rPr lang="nb-NO" sz="1200"/>
              <a:t>» (= alternativ </a:t>
            </a:r>
            <a:r>
              <a:rPr lang="nb-NO" sz="1200" smtClean="0"/>
              <a:t>A)</a:t>
            </a:r>
          </a:p>
          <a:p>
            <a:pPr algn="ctr"/>
            <a:r>
              <a:rPr lang="nb-NO" sz="1200" smtClean="0"/>
              <a:t>Prøvetidspunkt bør angis dersom det er langt frem i tid (mange uker) evt skrives i kliniske opplysninger.</a:t>
            </a:r>
          </a:p>
          <a:p>
            <a:pPr algn="ctr"/>
            <a:endParaRPr lang="nb-NO" sz="1200" smtClean="0"/>
          </a:p>
          <a:p>
            <a:pPr algn="ctr"/>
            <a:r>
              <a:rPr lang="nb-NO" sz="1200" smtClean="0"/>
              <a:t>Man kan også hake </a:t>
            </a:r>
            <a:r>
              <a:rPr lang="nb-NO" sz="1200"/>
              <a:t>av for «Tas eksternt» + «Send til sykehus</a:t>
            </a:r>
            <a:r>
              <a:rPr lang="nb-NO" sz="1200" smtClean="0"/>
              <a:t>» slik at man slipper etiketter, MEN ulempen er at man da ikke får mulighet til å etterbestille analyser elektronisk. </a:t>
            </a:r>
            <a:r>
              <a:rPr lang="nb-NO" sz="1200" u="sng" smtClean="0">
                <a:solidFill>
                  <a:srgbClr val="FF0000"/>
                </a:solidFill>
              </a:rPr>
              <a:t> </a:t>
            </a:r>
            <a:endParaRPr lang="nb-NO" sz="1200"/>
          </a:p>
        </p:txBody>
      </p:sp>
      <p:sp>
        <p:nvSpPr>
          <p:cNvPr id="31" name="Rektangel 30"/>
          <p:cNvSpPr/>
          <p:nvPr/>
        </p:nvSpPr>
        <p:spPr>
          <a:xfrm>
            <a:off x="7202533" y="4498498"/>
            <a:ext cx="347663" cy="2873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b="1" smtClean="0">
                <a:solidFill>
                  <a:srgbClr val="FF0000"/>
                </a:solidFill>
              </a:rPr>
              <a:t>C</a:t>
            </a:r>
            <a:endParaRPr lang="nb-NO" b="1">
              <a:solidFill>
                <a:srgbClr val="FF0000"/>
              </a:solidFill>
            </a:endParaRPr>
          </a:p>
        </p:txBody>
      </p:sp>
      <p:sp>
        <p:nvSpPr>
          <p:cNvPr id="32" name="Rektangel 31"/>
          <p:cNvSpPr/>
          <p:nvPr/>
        </p:nvSpPr>
        <p:spPr>
          <a:xfrm>
            <a:off x="10514321" y="943028"/>
            <a:ext cx="283365" cy="2568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3" name="Rektangel 32"/>
          <p:cNvSpPr/>
          <p:nvPr/>
        </p:nvSpPr>
        <p:spPr>
          <a:xfrm>
            <a:off x="6214260" y="355372"/>
            <a:ext cx="283365" cy="2568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4" name="Rektangel 33"/>
          <p:cNvSpPr/>
          <p:nvPr/>
        </p:nvSpPr>
        <p:spPr>
          <a:xfrm>
            <a:off x="3698624" y="362763"/>
            <a:ext cx="1739915" cy="66892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000" b="1" smtClean="0"/>
              <a:t>Velg alternativ A eller B/C</a:t>
            </a:r>
            <a:endParaRPr lang="nb-NO" sz="2000" b="1"/>
          </a:p>
        </p:txBody>
      </p:sp>
      <p:cxnSp>
        <p:nvCxnSpPr>
          <p:cNvPr id="6" name="Rett pilkobling 5"/>
          <p:cNvCxnSpPr/>
          <p:nvPr/>
        </p:nvCxnSpPr>
        <p:spPr>
          <a:xfrm flipH="1" flipV="1">
            <a:off x="9359757" y="2171838"/>
            <a:ext cx="10275" cy="37364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64398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40942" y="308114"/>
            <a:ext cx="10515600" cy="1325563"/>
          </a:xfrm>
        </p:spPr>
        <p:txBody>
          <a:bodyPr/>
          <a:lstStyle/>
          <a:p>
            <a:r>
              <a:rPr lang="nb-NO" smtClean="0"/>
              <a:t>Etterbestille, kopiere, aktivere rekvisisjon: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36315" y="993091"/>
            <a:ext cx="10720227" cy="5198723"/>
          </a:xfrm>
        </p:spPr>
        <p:txBody>
          <a:bodyPr>
            <a:normAutofit/>
          </a:bodyPr>
          <a:lstStyle/>
          <a:p>
            <a:r>
              <a:rPr lang="nb-NO" sz="2400" smtClean="0"/>
              <a:t>Fanen «Pasientens bestillinger»: Etterbestille analyser, kopiere </a:t>
            </a:r>
            <a:r>
              <a:rPr lang="nb-NO" sz="2400"/>
              <a:t>tidligere </a:t>
            </a:r>
            <a:r>
              <a:rPr lang="nb-NO" sz="2400" smtClean="0"/>
              <a:t>rekvisisjon, aktivere en planlagt bestilling (status planlagt):</a:t>
            </a:r>
          </a:p>
          <a:p>
            <a:endParaRPr lang="nb-NO" smtClean="0"/>
          </a:p>
          <a:p>
            <a:endParaRPr lang="nb-NO"/>
          </a:p>
          <a:p>
            <a:endParaRPr lang="nb-NO" smtClean="0"/>
          </a:p>
          <a:p>
            <a:endParaRPr lang="nb-NO" smtClean="0"/>
          </a:p>
          <a:p>
            <a:pPr marL="0" indent="0">
              <a:buNone/>
            </a:pPr>
            <a:endParaRPr lang="nb-NO" smtClean="0"/>
          </a:p>
          <a:p>
            <a:r>
              <a:rPr lang="nb-NO" sz="4000" b="1" smtClean="0">
                <a:solidFill>
                  <a:schemeClr val="accent1">
                    <a:lumMod val="75000"/>
                  </a:schemeClr>
                </a:solidFill>
              </a:rPr>
              <a:t>Kopimottaker (kun for Lab-modulen):</a:t>
            </a:r>
            <a:endParaRPr lang="nb-NO" sz="4000" b="1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39" y="1804327"/>
            <a:ext cx="10229939" cy="17881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Ellipse 6"/>
          <p:cNvSpPr/>
          <p:nvPr/>
        </p:nvSpPr>
        <p:spPr>
          <a:xfrm>
            <a:off x="1982329" y="2067091"/>
            <a:ext cx="921058" cy="3787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381" y="4955847"/>
            <a:ext cx="4577671" cy="11029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90" y="5003069"/>
            <a:ext cx="4029075" cy="752475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785816" y="5014442"/>
            <a:ext cx="1196513" cy="3648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6696381" y="3138945"/>
            <a:ext cx="667820" cy="828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Bildeforklaring formet som Pil opp 12"/>
          <p:cNvSpPr/>
          <p:nvPr/>
        </p:nvSpPr>
        <p:spPr>
          <a:xfrm>
            <a:off x="1271077" y="2992867"/>
            <a:ext cx="3264620" cy="1042637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smtClean="0"/>
              <a:t>Marker aktuell bestilling (klikk på linjen). </a:t>
            </a:r>
          </a:p>
          <a:p>
            <a:pPr algn="ctr"/>
            <a:r>
              <a:rPr lang="nb-NO" sz="1200" smtClean="0"/>
              <a:t>Høyreklikk eller trykk på ikonet for å velge: </a:t>
            </a:r>
          </a:p>
          <a:p>
            <a:pPr algn="ctr"/>
            <a:r>
              <a:rPr lang="nb-NO" sz="1200" smtClean="0"/>
              <a:t>etterbestille- kopiere-aktivere bestilling.</a:t>
            </a:r>
            <a:endParaRPr lang="nb-NO" sz="1200"/>
          </a:p>
        </p:txBody>
      </p:sp>
      <p:sp>
        <p:nvSpPr>
          <p:cNvPr id="14" name="Bildeforklaring formet som Pil opp 13"/>
          <p:cNvSpPr/>
          <p:nvPr/>
        </p:nvSpPr>
        <p:spPr>
          <a:xfrm>
            <a:off x="2034379" y="5507335"/>
            <a:ext cx="4400568" cy="1028049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755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smtClean="0"/>
              <a:t>I fanen «Ny bestilling» kan man åpne en skjult linje:</a:t>
            </a:r>
          </a:p>
          <a:p>
            <a:pPr algn="ctr"/>
            <a:r>
              <a:rPr lang="nb-NO" sz="1200" smtClean="0"/>
              <a:t> Trykk på selve linjen til «Kopimottaker» eller liten sort pil til venstre </a:t>
            </a:r>
          </a:p>
        </p:txBody>
      </p:sp>
      <p:cxnSp>
        <p:nvCxnSpPr>
          <p:cNvPr id="15" name="Vinkel 14"/>
          <p:cNvCxnSpPr/>
          <p:nvPr/>
        </p:nvCxnSpPr>
        <p:spPr>
          <a:xfrm flipV="1">
            <a:off x="4234663" y="2462226"/>
            <a:ext cx="5332288" cy="126372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853064" y="5370044"/>
            <a:ext cx="304987" cy="27458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8" name="Bildeforklaring formet som Pil opp 17"/>
          <p:cNvSpPr/>
          <p:nvPr/>
        </p:nvSpPr>
        <p:spPr>
          <a:xfrm>
            <a:off x="6696381" y="5461027"/>
            <a:ext cx="2005336" cy="1195592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755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smtClean="0"/>
              <a:t>Søk etter kopimottaker fra nhn adresseregister og velg aktuell rekvirent som skal ha kopi av svar. </a:t>
            </a:r>
            <a:endParaRPr lang="nb-NO" sz="1200"/>
          </a:p>
        </p:txBody>
      </p:sp>
    </p:spTree>
    <p:extLst>
      <p:ext uri="{BB962C8B-B14F-4D97-AF65-F5344CB8AC3E}">
        <p14:creationId xmlns:p14="http://schemas.microsoft.com/office/powerpoint/2010/main" val="1970779851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54058" y="290259"/>
            <a:ext cx="2434390" cy="637737"/>
          </a:xfrm>
        </p:spPr>
        <p:txBody>
          <a:bodyPr>
            <a:normAutofit fontScale="90000"/>
          </a:bodyPr>
          <a:lstStyle/>
          <a:p>
            <a:r>
              <a:rPr lang="nb-NO" smtClean="0"/>
              <a:t>Radiologi</a:t>
            </a:r>
            <a:endParaRPr lang="nb-NO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667" y="1117541"/>
            <a:ext cx="8127902" cy="5041274"/>
          </a:xfrm>
          <a:ln>
            <a:solidFill>
              <a:schemeClr val="accent1"/>
            </a:solidFill>
          </a:ln>
        </p:spPr>
      </p:pic>
      <p:sp>
        <p:nvSpPr>
          <p:cNvPr id="4" name="Ellipse 3"/>
          <p:cNvSpPr/>
          <p:nvPr/>
        </p:nvSpPr>
        <p:spPr>
          <a:xfrm>
            <a:off x="7204817" y="1615875"/>
            <a:ext cx="688369" cy="3425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58" y="1787134"/>
            <a:ext cx="2718532" cy="20291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Bildeforklaring formet som Pil opp 7"/>
          <p:cNvSpPr/>
          <p:nvPr/>
        </p:nvSpPr>
        <p:spPr>
          <a:xfrm>
            <a:off x="6221284" y="2964223"/>
            <a:ext cx="3460155" cy="1430125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b="1"/>
              <a:t>Viser </a:t>
            </a:r>
            <a:r>
              <a:rPr lang="nb-NO" sz="1200" b="1" smtClean="0"/>
              <a:t>undersøkelser </a:t>
            </a:r>
            <a:r>
              <a:rPr lang="nb-NO" sz="1200" b="1"/>
              <a:t>som er valgt: </a:t>
            </a:r>
          </a:p>
          <a:p>
            <a:pPr algn="ctr"/>
            <a:r>
              <a:rPr lang="nb-NO" sz="1200" smtClean="0"/>
              <a:t>Tjenesteyter kan velges (SiV Tønsberg eller Larvik). </a:t>
            </a:r>
          </a:p>
          <a:p>
            <a:pPr algn="ctr"/>
            <a:r>
              <a:rPr lang="nb-NO" sz="1200" err="1" smtClean="0"/>
              <a:t>Evt endre hastegrad.</a:t>
            </a:r>
          </a:p>
          <a:p>
            <a:pPr algn="ctr"/>
            <a:r>
              <a:rPr lang="nb-NO" sz="1200" smtClean="0"/>
              <a:t>Ø-hjelp: Pasienten bør ha med papirutskrift</a:t>
            </a:r>
            <a:endParaRPr lang="nb-NO" sz="1200"/>
          </a:p>
        </p:txBody>
      </p:sp>
      <p:sp>
        <p:nvSpPr>
          <p:cNvPr id="9" name="Bildeforklaring formet som Pil opp 8"/>
          <p:cNvSpPr/>
          <p:nvPr/>
        </p:nvSpPr>
        <p:spPr>
          <a:xfrm>
            <a:off x="3363478" y="2947270"/>
            <a:ext cx="2857806" cy="1464033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b="1" smtClean="0"/>
              <a:t>Viser </a:t>
            </a:r>
            <a:r>
              <a:rPr lang="nb-NO" sz="1200" b="1"/>
              <a:t>tilbudet av </a:t>
            </a:r>
            <a:r>
              <a:rPr lang="nb-NO" sz="1200" b="1" smtClean="0"/>
              <a:t>undersøkelser:</a:t>
            </a:r>
            <a:endParaRPr lang="nb-NO" sz="1200" b="1"/>
          </a:p>
          <a:p>
            <a:pPr algn="ctr"/>
            <a:r>
              <a:rPr lang="nb-NO" sz="1200" smtClean="0"/>
              <a:t>Naviger </a:t>
            </a:r>
            <a:r>
              <a:rPr lang="nb-NO" sz="1200" err="1"/>
              <a:t>vha mappene (trykke plusstegn) eller </a:t>
            </a:r>
            <a:r>
              <a:rPr lang="nb-NO" sz="1200" smtClean="0"/>
              <a:t>bruk </a:t>
            </a:r>
            <a:r>
              <a:rPr lang="nb-NO" sz="1200"/>
              <a:t>søkefeltet </a:t>
            </a:r>
            <a:r>
              <a:rPr lang="nb-NO" sz="1200" smtClean="0"/>
              <a:t>øverst. </a:t>
            </a:r>
          </a:p>
          <a:p>
            <a:pPr algn="ctr"/>
            <a:r>
              <a:rPr lang="nb-NO" sz="1200" smtClean="0"/>
              <a:t>Hak </a:t>
            </a:r>
            <a:r>
              <a:rPr lang="nb-NO" sz="1200"/>
              <a:t>av i boksen for </a:t>
            </a:r>
            <a:r>
              <a:rPr lang="nb-NO" sz="1200" smtClean="0"/>
              <a:t>velge undersøkelsen.</a:t>
            </a:r>
            <a:endParaRPr lang="nb-NO" sz="1200"/>
          </a:p>
        </p:txBody>
      </p:sp>
      <p:sp>
        <p:nvSpPr>
          <p:cNvPr id="10" name="Bildeforklaring formet som Pil opp 9"/>
          <p:cNvSpPr/>
          <p:nvPr/>
        </p:nvSpPr>
        <p:spPr>
          <a:xfrm>
            <a:off x="8617778" y="4104294"/>
            <a:ext cx="3227151" cy="2188511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sz="1200" smtClean="0"/>
          </a:p>
          <a:p>
            <a:pPr algn="ctr"/>
            <a:endParaRPr lang="nb-NO" sz="1200" b="1" smtClean="0"/>
          </a:p>
          <a:p>
            <a:pPr algn="ctr"/>
            <a:r>
              <a:rPr lang="nb-NO" sz="1200" b="1" smtClean="0"/>
              <a:t>Pasientopplysninger tilpasset undersøkelsen</a:t>
            </a:r>
            <a:r>
              <a:rPr lang="nb-NO" sz="1200" smtClean="0"/>
              <a:t>.</a:t>
            </a:r>
          </a:p>
          <a:p>
            <a:pPr algn="ctr"/>
            <a:r>
              <a:rPr lang="nb-NO" sz="1200">
                <a:solidFill>
                  <a:srgbClr val="FF0000"/>
                </a:solidFill>
              </a:rPr>
              <a:t>*</a:t>
            </a:r>
            <a:r>
              <a:rPr lang="nb-NO" sz="1200">
                <a:solidFill>
                  <a:schemeClr val="tx1"/>
                </a:solidFill>
              </a:rPr>
              <a:t> Røde stjerner: obligatorisk </a:t>
            </a:r>
            <a:r>
              <a:rPr lang="nb-NO" sz="1200"/>
              <a:t>å fylle ut.</a:t>
            </a:r>
          </a:p>
          <a:p>
            <a:pPr algn="ctr"/>
            <a:r>
              <a:rPr lang="nb-NO" sz="1200" smtClean="0">
                <a:solidFill>
                  <a:srgbClr val="C00000"/>
                </a:solidFill>
              </a:rPr>
              <a:t>Merk: </a:t>
            </a:r>
            <a:r>
              <a:rPr lang="nb-NO" sz="1200" smtClean="0">
                <a:solidFill>
                  <a:schemeClr val="tx1"/>
                </a:solidFill>
              </a:rPr>
              <a:t>Boksen «Ingen relative kontraindikasjoner» kan hakes av for å slippe å hake av i hver boks. Når man har lest igjennom at punktene er riktig fylt ut må man signere i siste boks for dette.</a:t>
            </a:r>
            <a:endParaRPr lang="nb-NO" sz="1200" smtClean="0">
              <a:solidFill>
                <a:srgbClr val="C00000"/>
              </a:solidFill>
            </a:endParaRPr>
          </a:p>
          <a:p>
            <a:pPr algn="ctr"/>
            <a:endParaRPr lang="nb-NO" sz="1200" smtClean="0"/>
          </a:p>
          <a:p>
            <a:pPr algn="ctr"/>
            <a:endParaRPr lang="nb-NO" sz="1200"/>
          </a:p>
        </p:txBody>
      </p:sp>
      <p:sp>
        <p:nvSpPr>
          <p:cNvPr id="11" name="Bildeforklaring formet som Pil ned 10"/>
          <p:cNvSpPr/>
          <p:nvPr/>
        </p:nvSpPr>
        <p:spPr>
          <a:xfrm>
            <a:off x="9543514" y="249874"/>
            <a:ext cx="1963716" cy="867667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703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mtClean="0"/>
              <a:t>«Send til sykehus»</a:t>
            </a:r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3384302" y="3222487"/>
            <a:ext cx="283365" cy="2568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b="1" smtClean="0">
                <a:solidFill>
                  <a:srgbClr val="FF0000"/>
                </a:solidFill>
              </a:rPr>
              <a:t>1</a:t>
            </a:r>
            <a:endParaRPr lang="nb-NO" b="1">
              <a:solidFill>
                <a:srgbClr val="FF0000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6224522" y="3191458"/>
            <a:ext cx="283365" cy="2568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Rektangel 13"/>
          <p:cNvSpPr/>
          <p:nvPr/>
        </p:nvSpPr>
        <p:spPr>
          <a:xfrm>
            <a:off x="9255175" y="564588"/>
            <a:ext cx="283365" cy="2568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Rektangel 14"/>
          <p:cNvSpPr/>
          <p:nvPr/>
        </p:nvSpPr>
        <p:spPr>
          <a:xfrm>
            <a:off x="8617778" y="4596805"/>
            <a:ext cx="283365" cy="2568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b="1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16" name="Vinkel 15"/>
          <p:cNvCxnSpPr/>
          <p:nvPr/>
        </p:nvCxnSpPr>
        <p:spPr>
          <a:xfrm rot="5400000" flipH="1" flipV="1">
            <a:off x="9020570" y="1622909"/>
            <a:ext cx="2682520" cy="1901143"/>
          </a:xfrm>
          <a:prstGeom prst="bentConnector3">
            <a:avLst>
              <a:gd name="adj1" fmla="val 209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ktangel 16"/>
          <p:cNvSpPr/>
          <p:nvPr/>
        </p:nvSpPr>
        <p:spPr>
          <a:xfrm>
            <a:off x="541915" y="1073656"/>
            <a:ext cx="2730676" cy="7009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nb-NO" sz="1600"/>
              <a:t>Hake for </a:t>
            </a:r>
            <a:r>
              <a:rPr lang="nb-NO" sz="1600" smtClean="0"/>
              <a:t>«</a:t>
            </a:r>
            <a:r>
              <a:rPr lang="nb-NO" sz="1600" b="1" smtClean="0"/>
              <a:t>Radiologi»</a:t>
            </a:r>
          </a:p>
          <a:p>
            <a:pPr lvl="0"/>
            <a:r>
              <a:rPr lang="nb-NO" sz="1600" smtClean="0"/>
              <a:t>for </a:t>
            </a:r>
            <a:r>
              <a:rPr lang="nb-NO" sz="1600"/>
              <a:t>å starte </a:t>
            </a:r>
            <a:r>
              <a:rPr lang="nb-NO" sz="1600" smtClean="0"/>
              <a:t>henvisning. </a:t>
            </a:r>
          </a:p>
          <a:p>
            <a:pPr lvl="0"/>
            <a:r>
              <a:rPr lang="nb-NO" sz="1200" smtClean="0"/>
              <a:t>Følg deretter punkt 1-4.</a:t>
            </a:r>
            <a:endParaRPr lang="nb-NO" sz="1200"/>
          </a:p>
        </p:txBody>
      </p:sp>
      <p:cxnSp>
        <p:nvCxnSpPr>
          <p:cNvPr id="18" name="Rett pilkobling 17"/>
          <p:cNvCxnSpPr/>
          <p:nvPr/>
        </p:nvCxnSpPr>
        <p:spPr>
          <a:xfrm>
            <a:off x="3272590" y="1689296"/>
            <a:ext cx="3790894" cy="884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07420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7763.0"/>
  <p:tag name="AS_RELEASE_DATE" val="2023.05.14"/>
  <p:tag name="AS_TITLE" val="Aspose.Slides for .NET 4.0 Client Profile"/>
  <p:tag name="AS_VERSION" val="23.5"/>
</p:tagLst>
</file>

<file path=ppt/theme/theme1.xml><?xml version="1.0" encoding="utf-8"?>
<a:theme xmlns:r="http://schemas.openxmlformats.org/officeDocument/2006/relationships"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 lnSpcReduction="10000"/>
      </a:bodyPr>
      <a:lstStyle>
        <a:defPPr algn="l">
          <a:defRPr dirty="0" smtClean="0"/>
        </a:defPPr>
      </a:lstStyle>
    </a:txDef>
  </a:objectDefaults>
  <a:extLst>
    <a:ext uri="{05A4C25C-085E-4340-85A3-A5531E510DB2}">
      <thm15:themeFamily xmlns:thm15="http://schemas.microsoft.com/office/thememl/2012/main" name="Sykehuset i Vestfold - Levende.potx" id="{56F62809-113E-47FD-BD4F-F035B5D269EE}" vid="{073F25EE-F2E7-471F-931C-9DF7EC687BD1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Sykehuset i Vestfold - Levende</Template>
  <Company>Helse Sør-Øst</Company>
  <PresentationFormat>Widescreen</PresentationFormat>
  <Paragraphs>81</Paragraphs>
  <Slides>6</Slides>
  <Notes>0</Notes>
  <TotalTime>1793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10">
      <vt:lpstr>Arial</vt:lpstr>
      <vt:lpstr>Calibri Light</vt:lpstr>
      <vt:lpstr>Calibri</vt:lpstr>
      <vt:lpstr>Office-tema</vt:lpstr>
      <vt:lpstr>Dips Interactor</vt:lpstr>
      <vt:lpstr>Interactor</vt:lpstr>
      <vt:lpstr>Ny bestilling- Lab Punkt 1-4</vt:lpstr>
      <vt:lpstr>Prøvetaking(og etikettutskrift)</vt:lpstr>
      <vt:lpstr>Etterbestille, kopiere, aktivere rekvisisjon:</vt:lpstr>
      <vt:lpstr>Radiologi</vt:lpstr>
    </vt:vector>
  </TitlesOfParts>
  <LinksUpToDate>0</LinksUpToDate>
  <SharedDoc>0</SharedDoc>
  <HyperlinksChanged>0</HyperlinksChanged>
  <Application>Aspose.Slides for .NET</Application>
  <AppVersion>23.0500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Dips Interactor</dc:title>
  <dc:creator>Toril Holmøy Svendsen</dc:creator>
  <dc:description>EK_Avdeling¤2#4¤2# ¤3#EK_Avsnitt¤2#4¤2# ¤3#EK_Bedriftsnavn¤2#1¤2#Sykehuset i Vestfold HF¤3#EK_GjelderFra¤2#0¤2# ¤3#EK_KlGjelderFra¤2#0¤2# ¤3#EK_Opprettet¤2#0¤2#30.08.2019¤3#EK_Utgitt¤2#0¤2#21.11.2021¤3#EK_IBrukDato¤2#0¤2#21.02.2022¤3#EK_DokumentID¤2#0¤2#D24850¤3#EK_DokTittel¤2#0¤2#Dips interactor. Hurtigguide for legekontor.¤3#EK_DokType¤2#0¤2#Laboratoriehåndbok¤3#EK_DocLvlShort¤2#0¤2# ¤3#EK_DocLevel¤2#0¤2# ¤3#EK_EksRef¤2#2¤2# 0	¤3#EK_Erstatter¤2#0¤2#1.01¤3#EK_ErstatterD¤2#0¤2#21.11.2021¤3#EK_Signatur¤2#0¤2# ¤3#EK_Verifisert¤2#0¤2#¤3#EK_Hørt¤2#0¤2#¤3#EK_AuditReview¤2#2¤2#¤3#EK_AuditApprove¤2#2¤2#¤3#EK_Gradering¤2#0¤2#Åpen¤3#EK_Gradnr¤2#4¤2#0¤3#EK_Kapittel¤2#4¤2# ¤3#EK_Referanse¤2#2¤2# 0	¤3#EK_RefNr¤2#0¤2#1.6.1.16.1.3¤3#EK_Revisjon¤2#0¤2#2.00¤3#EK_Ansvarlig¤2#0¤2#Toril Holmøy Svendsen¤3#EK_SkrevetAv¤2#0¤2#Laboratorierådgiver Toril Holmøy Svendsen¤3#EK_UText1¤2#0¤2# ¤3#EK_UText2¤2#0¤2# ¤3#EK_UText3¤2#0¤2# ¤3#EK_UText4¤2#0¤2# ¤3#EK_Status¤2#0¤2#Til godkj.(rev)¤3#EK_Stikkord¤2#0¤2#¤3#EK_SuperStikkord¤2#0¤2#¤3#EK_Rapport¤2#3¤2#¤3#EK_EKPrintMerke¤2#0¤2#Utskrift er kun gyldig på utskriftsdato¤3#EK_Watermark¤2#0¤2#¤3#EK_Utgave¤2#0¤2#2.00¤3#EK_Merknad¤2#7¤2#Fjernet at etiketter må tas med til siv ved prøvetaking dersom analyser til OUS er bestilt. Oppdatert med EPJ pridok og webmed. Justert utforming.¤3#EK_VerLogg¤2#2¤2#Ver. 2.00 - 21.02.2022|Fjernet at etiketter må tas med til siv ved prøvetaking dersom analyser til OUS er bestilt. Oppdatert med EPJ pridok og webmed. Justert utforming.¤1#Ver. 1.01 - 21.02.2022|Endret overskrift for andre labfunksjoner til etterbestille, kopiere og aktivere rekvisisjon.¤1#Ver. 1.00 - 21.11.2021|Nytt dokument. Skal lenkes eksternt for rekvirenter .¤3#EK_RF1¤2#4¤2# ¤3#EK_RF2¤2#4¤2# ¤3#EK_RF3¤2#4¤2# ¤3#EK_RF4¤2#4¤2# ¤3#EK_RF5¤2#4¤2# ¤3#EK_RF6¤2#4¤2# ¤3#EK_RF7¤2#4¤2# ¤3#EK_RF8¤2#4¤2# ¤3#EK_RF9¤2#4¤2# ¤3#EK_Mappe1¤2#4¤2# ¤3#EK_Mappe2¤2#4¤2# ¤3#EK_Mappe3¤2#4¤2# ¤3#EK_Mappe4¤2#4¤2# ¤3#EK_Mappe5¤2#4¤2# ¤3#EK_Mappe6¤2#4¤2# ¤3#EK_Mappe7¤2#4¤2# ¤3#EK_Mappe8¤2#4¤2# ¤3#EK_Mappe9¤2#4¤2# ¤3#EK_DL¤2#0¤2#3¤3#EK_GjelderTil¤2#0¤2#¤3#EK_Vedlegg¤2#2¤2# 0	¤3#EK_AvdelingOver¤2#4¤2# ¤3#EK_HRefNr¤2#0¤2# ¤3#EK_HbNavn¤2#0¤2# ¤3#EK_DokRefnr¤2#4¤2#000106011601¤3#EK_Dokendrdato¤2#4¤2#13.07.2023 15:39:57¤3#EK_HbType¤2#4¤2# ¤3#EK_Offisiell¤2#4¤2# ¤3#EK_VedleggRef¤2#4¤2#1.6.1.16.1.3¤3#EK_Strukt00¤2#5¤2#¤5#1¤5#Overordnet nivå - Nivå 1¤5#0¤5#0¤4#.¤5#6¤5#Pasientbehandling¤5#1¤5#0¤4#.¤5#1¤5#Fagprosedyrer¤5#0¤5#0¤4#.¤5#16¤5#Laboratoriemedisin¤5#0¤5#0¤4#.¤5#1¤5#Analyser, prøvetakingsutstyr og rekvirering fra PHT¤5#0¤5#0¤4#\¤3#EK_Strukt01¤2#5¤2#¤5#¤5#Klinikk nivå¤5#0¤5#-1¤4#¤5#¤5#Klinikk Medisinsk Diagnostikk¤5#0¤5#0¤4#¤5#¤5#KMD Felles¤5#0¤5#0¤4#\¤3#EK_Strukt04¤2#5¤2#¤3#EK_Pub¤2#6¤2# ¤3#EKR_DokType¤2#0¤2# ¤3#EKR_Doktittel¤2#0¤2# ¤3#EKR_DokumentID¤2#0¤2# ¤3#EKR_RefNr¤2#0¤2# ¤3#EKR_Gradering¤2#0¤2# ¤3#EKR_Signatur¤2#0¤2# ¤3#EKR_Verifisert¤2#0¤2# ¤3#EKR_Hørt¤2#0¤2# ¤3#EKR_AuditReview¤2#2¤2# ¤3#EKR_AuditApprove¤2#2¤2# ¤3#EKR_AuditFinal¤2#2¤2# ¤3#EKR_Dokeier¤2#0¤2# ¤3#EKR_Status¤2#0¤2# ¤3#EKR_Opprettet¤2#0¤2# ¤3#EKR_Endret¤2#0¤2# ¤3#EKR_Ibruk¤2#0¤2# ¤3#EKR_Rapport¤2#3¤2# ¤3#EKR_Utgitt¤2#0¤2# ¤3#EKR_SkrevetAv¤2#0¤2# ¤3#EKR_UText1¤2#0¤2# ¤3#EKR_UText2¤2#0¤2# ¤3#EKR_UText3¤2#0¤2# ¤3#EKR_UText4¤2#0¤2# ¤3#EKR_DokRefnr¤2#4¤2# ¤3#EKR_Gradnr¤2#4¤2# ¤3#EKR_Strukt00¤2#5¤2#¤5#1¤5#Overordnet nivå - Nivå 1¤5#0¤5#0¤4#.¤5#6¤5#Pasientbehandling¤5#1¤5#0¤4#.¤5#1¤5#Fagprosedyrer¤5#0¤5#0¤4#.¤5#16¤5#Laboratoriemedisin¤5#0¤5#0¤4#.¤5#1¤5#Analyser, prøvetakingsutstyr og rekvirering fra PHT¤5#0¤5#0¤4#\¤3#</dc:description>
  <cp:keywords>&lt;dok24850.pptx&gt;&lt;n&gt;ek_type&lt;/n&gt;&lt;v&gt;ARB&lt;/v&gt;&lt;n&gt;khb&lt;/n&gt;&lt;v&gt;UB&lt;/v&gt;&lt;n&gt;beskyttet&lt;/n&gt;&lt;v&gt;nei&lt;/v&gt;&lt;/dok24850.pptx&gt;</cp:keywords>
  <cp:lastModifiedBy>Toril Holmøy Svendsen</cp:lastModifiedBy>
  <cp:revision>186</cp:revision>
  <cp:lastPrinted>2022-02-18T10:36:55.000</cp:lastPrinted>
  <dcterms:created xsi:type="dcterms:W3CDTF">2021-10-12T11:05:42Z</dcterms:created>
  <dcterms:modified xsi:type="dcterms:W3CDTF">2024-05-06T06:53:17Z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urrDocVer">
    <vt:lpwstr>2.20</vt:lpwstr>
  </property>
  <property fmtid="{D5CDD505-2E9C-101B-9397-08002B2CF9AE}" pid="3" name="EK_Format">
    <vt:lpwstr>-1</vt:lpwstr>
  </property>
</Properties>
</file>