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5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741" r:id="rId1"/>
  </p:sldMasterIdLst>
  <p:notesMasterIdLst>
    <p:notesMasterId r:id="rId2"/>
  </p:notesMasterIdLst>
  <p:sldIdLst>
    <p:sldId id="256" r:id="rId3"/>
    <p:sldId id="262" r:id="rId4"/>
    <p:sldId id="263" r:id="rId5"/>
    <p:sldId id="257" r:id="rId6"/>
    <p:sldId id="260" r:id="rId7"/>
    <p:sldId id="266" r:id="rId8"/>
    <p:sldId id="267" r:id="rId9"/>
    <p:sldId id="264" r:id="rId10"/>
    <p:sldId id="265" r:id="rId11"/>
    <p:sldId id="259" r:id="rId12"/>
    <p:sldId id="276" r:id="rId13"/>
    <p:sldId id="261" r:id="rId14"/>
    <p:sldId id="258" r:id="rId15"/>
    <p:sldId id="277" r:id="rId16"/>
    <p:sldId id="278" r:id="rId17"/>
    <p:sldId id="268" r:id="rId18"/>
    <p:sldId id="269" r:id="rId19"/>
    <p:sldId id="271" r:id="rId20"/>
    <p:sldId id="270" r:id="rId21"/>
    <p:sldId id="272" r:id="rId22"/>
    <p:sldId id="279" r:id="rId23"/>
    <p:sldId id="280" r:id="rId24"/>
    <p:sldId id="281" r:id="rId25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87565" autoAdjust="0"/>
  </p:normalViewPr>
  <p:slideViewPr>
    <p:cSldViewPr snapToGrid="0">
      <p:cViewPr varScale="1">
        <p:scale>
          <a:sx n="119" d="100"/>
          <a:sy n="119" d="100"/>
        </p:scale>
        <p:origin x="28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tags" Target="tags/tag1.xml" /><Relationship Id="rId27" Type="http://schemas.openxmlformats.org/officeDocument/2006/relationships/presProps" Target="presProps.xml" /><Relationship Id="rId28" Type="http://schemas.openxmlformats.org/officeDocument/2006/relationships/viewProps" Target="viewProps.xml" /><Relationship Id="rId29" Type="http://schemas.openxmlformats.org/officeDocument/2006/relationships/theme" Target="theme/theme1.xml" /><Relationship Id="rId3" Type="http://schemas.openxmlformats.org/officeDocument/2006/relationships/slide" Target="slides/slide1.xml" /><Relationship Id="rId30" Type="http://schemas.openxmlformats.org/officeDocument/2006/relationships/tableStyles" Target="tableStyles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EC619D-312D-4A3F-9EC6-7A3E01B95667}" type="datetimeFigureOut">
              <a:rPr lang="nb-NO" smtClean="0"/>
              <a:t>10.03.2022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F7A39F-4235-4132-A606-35CE1A064FE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2907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Relationship Id="rId3" Type="http://schemas.openxmlformats.org/officeDocument/2006/relationships/hyperlink" Target="https://www.legemidlertilbarn.no/helsepersonell/blandekort/Sider/Blandekortliste.aspx" TargetMode="Externa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10 % Glukose = 10 g glukose i 100 </a:t>
            </a:r>
          </a:p>
          <a:p>
            <a:r>
              <a:rPr lang="nb-NO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ml = 10 000 mg i 100 ml = 100 mg/ml</a:t>
            </a: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7A39F-4235-4132-A606-35CE1A064FED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8846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mtClean="0">
                <a:hlinkClick r:id="rId3"/>
              </a:rPr>
              <a:t>Blandekortliste (legemidlertilbarn.no)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7A39F-4235-4132-A606-35CE1A064FED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5587444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77A17F04-8FE0-4D48-A4F9-843531916929}" type="datetimeFigureOut">
              <a:rPr lang="nb-NO" smtClean="0"/>
              <a:t>10.03.2022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735D83A4-5B97-4370-A6F1-B2A8862EA84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9669197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Panoramabilde med bildeteks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rect l="0" t="0" r="r" b="b"/>
              <a:pathLst>
                <a:path w="7103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 smtClean="0"/>
              <a:t>Klikk ikonet for å legge til et bilde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17F04-8FE0-4D48-A4F9-843531916929}" type="datetimeFigureOut">
              <a:rPr lang="nb-NO" smtClean="0"/>
              <a:t>10.03.2022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83A4-5B97-4370-A6F1-B2A8862EA84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1903037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rect l="l" t="t" r="r" b="b"/>
              <a:pathLst>
                <a:path w="10000" h="7945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17F04-8FE0-4D48-A4F9-843531916929}" type="datetimeFigureOut">
              <a:rPr lang="nb-NO" smtClean="0"/>
              <a:t>10.03.2022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83A4-5B97-4370-A6F1-B2A8862EA84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6038085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>
  <p:cSld name="Sitat med teks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17F04-8FE0-4D48-A4F9-843531916929}" type="datetimeFigureOut">
              <a:rPr lang="nb-NO" smtClean="0"/>
              <a:t>10.03.2022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83A4-5B97-4370-A6F1-B2A8862EA84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1899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17F04-8FE0-4D48-A4F9-843531916929}" type="datetimeFigureOut">
              <a:rPr lang="nb-NO" smtClean="0"/>
              <a:t>10.03.2022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83A4-5B97-4370-A6F1-B2A8862EA84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5986111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3 kolonn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17F04-8FE0-4D48-A4F9-843531916929}" type="datetimeFigureOut">
              <a:rPr lang="nb-NO" smtClean="0"/>
              <a:t>10.03.2022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83A4-5B97-4370-A6F1-B2A8862EA84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73133781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3 kolonner for bil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 smtClean="0"/>
              <a:t>Klikk ikonet for å legge til et bilde</a:t>
            </a:r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 smtClean="0"/>
              <a:t>Klikk ikonet for å legge til et bilde</a:t>
            </a:r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 smtClean="0"/>
              <a:t>Klikk ikonet for å legge til et bilde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17F04-8FE0-4D48-A4F9-843531916929}" type="datetimeFigureOut">
              <a:rPr lang="nb-NO" smtClean="0"/>
              <a:t>10.03.2022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83A4-5B97-4370-A6F1-B2A8862EA84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12712872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17F04-8FE0-4D48-A4F9-843531916929}" type="datetimeFigureOut">
              <a:rPr lang="nb-NO" smtClean="0"/>
              <a:t>10.03.2022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83A4-5B97-4370-A6F1-B2A8862EA84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49003861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17F04-8FE0-4D48-A4F9-843531916929}" type="datetimeFigureOut">
              <a:rPr lang="nb-NO" smtClean="0"/>
              <a:t>10.03.2022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83A4-5B97-4370-A6F1-B2A8862EA84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3534360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17F04-8FE0-4D48-A4F9-843531916929}" type="datetimeFigureOut">
              <a:rPr lang="nb-NO" smtClean="0"/>
              <a:t>10.03.2022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83A4-5B97-4370-A6F1-B2A8862EA84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5358554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17F04-8FE0-4D48-A4F9-843531916929}" type="datetimeFigureOut">
              <a:rPr lang="nb-NO" smtClean="0"/>
              <a:t>10.03.2022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83A4-5B97-4370-A6F1-B2A8862EA84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5111382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17F04-8FE0-4D48-A4F9-843531916929}" type="datetimeFigureOut">
              <a:rPr lang="nb-NO" smtClean="0"/>
              <a:t>10.03.2022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83A4-5B97-4370-A6F1-B2A8862EA84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8913175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17F04-8FE0-4D48-A4F9-843531916929}" type="datetimeFigureOut">
              <a:rPr lang="nb-NO" smtClean="0"/>
              <a:t>10.03.2022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83A4-5B97-4370-A6F1-B2A8862EA84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1544894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17F04-8FE0-4D48-A4F9-843531916929}" type="datetimeFigureOut">
              <a:rPr lang="nb-NO" smtClean="0"/>
              <a:t>10.03.2022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83A4-5B97-4370-A6F1-B2A8862EA84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89905011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17F04-8FE0-4D48-A4F9-843531916929}" type="datetimeFigureOut">
              <a:rPr lang="nb-NO" smtClean="0"/>
              <a:t>10.03.2022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83A4-5B97-4370-A6F1-B2A8862EA84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3278263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17F04-8FE0-4D48-A4F9-843531916929}" type="datetimeFigureOut">
              <a:rPr lang="nb-NO" smtClean="0"/>
              <a:t>10.03.2022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83A4-5B97-4370-A6F1-B2A8862EA84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4180160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 smtClean="0"/>
              <a:t>Klikk ikonet for å legge til et bilde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17F04-8FE0-4D48-A4F9-843531916929}" type="datetimeFigureOut">
              <a:rPr lang="nb-NO" smtClean="0"/>
              <a:t>10.03.2022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83A4-5B97-4370-A6F1-B2A8862EA84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1976129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slideLayout" Target="../slideLayouts/slideLayout15.xml" /><Relationship Id="rId16" Type="http://schemas.openxmlformats.org/officeDocument/2006/relationships/slideLayout" Target="../slideLayouts/slideLayout16.xml" /><Relationship Id="rId17" Type="http://schemas.openxmlformats.org/officeDocument/2006/relationships/slideLayout" Target="../slideLayouts/slideLayout17.xml" /><Relationship Id="rId18" Type="http://schemas.openxmlformats.org/officeDocument/2006/relationships/image" Target="../media/image1.jpeg" /><Relationship Id="rId19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8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rect l="0" t="0" r="r" b="b"/>
              <a:pathLst>
                <a:path w="7103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7A17F04-8FE0-4D48-A4F9-843531916929}" type="datetimeFigureOut">
              <a:rPr lang="nb-NO" smtClean="0"/>
              <a:t>10.03.2022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nb-NO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735D83A4-5B97-4370-A6F1-B2A8862EA84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84077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</p:sldLayoutIdLst>
  <p:transition/>
  <p:timing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www.legemidlertilbarn.no/helsepersonell/blandekort/Documents/PDF/Alprostadil.pdf" TargetMode="Externa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.png" /><Relationship Id="rId3" Type="http://schemas.openxmlformats.org/officeDocument/2006/relationships/image" Target="../media/image5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6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smtClean="0"/>
              <a:t>Medikamentregning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smtClean="0"/>
              <a:t>Nyfødtintensiv, SIV 22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2876861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5. PGE1(Alprostadil)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54954" y="2603499"/>
            <a:ext cx="10722413" cy="4082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/>
              <a:t>Et barn med hjertefeil er i fødsel og du får beskjed om å gjøre klart et drypp med </a:t>
            </a:r>
            <a:r>
              <a:rPr lang="nb-NO" smtClean="0"/>
              <a:t>PGE1 </a:t>
            </a:r>
            <a:r>
              <a:rPr lang="nb-NO"/>
              <a:t>(prostivas) neo-standard, 2,5 mikrogram/ml. </a:t>
            </a:r>
            <a:endParaRPr lang="nb-NO" smtClean="0"/>
          </a:p>
          <a:p>
            <a:pPr marL="0" indent="0">
              <a:buNone/>
            </a:pPr>
            <a:r>
              <a:rPr lang="nb-NO" err="1" smtClean="0"/>
              <a:t>Prostivas </a:t>
            </a:r>
            <a:r>
              <a:rPr lang="nb-NO"/>
              <a:t>har en styrke på 0,5 mg/ml</a:t>
            </a:r>
            <a:r>
              <a:rPr lang="nb-NO" smtClean="0"/>
              <a:t>.</a:t>
            </a:r>
          </a:p>
          <a:p>
            <a:pPr lvl="0">
              <a:buFont typeface="+mj-lt"/>
              <a:buAutoNum type="alphaLcParenR"/>
            </a:pPr>
            <a:r>
              <a:rPr lang="nb-NO"/>
              <a:t>Hvor mange ml prostivas trenger du til sprøyten på totalt 50 ml? </a:t>
            </a:r>
          </a:p>
          <a:p>
            <a:pPr lvl="0">
              <a:buFont typeface="+mj-lt"/>
              <a:buAutoNum type="alphaLcParenR"/>
            </a:pPr>
            <a:r>
              <a:rPr lang="nb-NO"/>
              <a:t>Barnet får en forordnet dose på 10 nanogram/kg/min. Barnet veier 4,1 kg. Hvor mange </a:t>
            </a:r>
            <a:r>
              <a:rPr lang="nb-NO" smtClean="0"/>
              <a:t>ml/t </a:t>
            </a:r>
            <a:r>
              <a:rPr lang="nb-NO"/>
              <a:t>skal pumpen gå på? Vis utregning.</a:t>
            </a:r>
          </a:p>
          <a:p>
            <a:pPr lvl="0">
              <a:buFont typeface="+mj-lt"/>
              <a:buAutoNum type="alphaLcParenR"/>
            </a:pPr>
            <a:r>
              <a:rPr lang="nb-NO"/>
              <a:t>Still inn PGE-infusjonen på Braun-pumpen, og kontroller at utregningen din stemmer.</a:t>
            </a:r>
          </a:p>
          <a:p>
            <a:pPr lvl="0">
              <a:buFont typeface="+mj-lt"/>
              <a:buAutoNum type="alphaLcParenR"/>
            </a:pPr>
            <a:r>
              <a:rPr lang="nb-NO"/>
              <a:t>Barnet har en preductal SpO2 på 50%. PGE-dosen økes derfor til 50 nanogram/kg/min en kort periode, Hvor mange ml/t skal pumpen gå på nå</a:t>
            </a:r>
            <a:r>
              <a:rPr lang="nb-NO" smtClean="0"/>
              <a:t>?</a:t>
            </a:r>
          </a:p>
          <a:p>
            <a:pPr marL="0" lvl="0" indent="0">
              <a:buNone/>
            </a:pPr>
            <a:r>
              <a:rPr lang="nb-NO" err="1">
                <a:hlinkClick r:id="rId3" tgtFrame="_blank"/>
              </a:rPr>
              <a:t>Alprostadil (legemidlertilbarn.no</a:t>
            </a:r>
            <a:r>
              <a:rPr lang="nb-NO" smtClean="0">
                <a:hlinkClick r:id="rId3" tgtFrame="_blank"/>
              </a:rPr>
              <a:t>)</a:t>
            </a:r>
            <a:endParaRPr lang="nb-NO" smtClean="0"/>
          </a:p>
          <a:p>
            <a:pPr marL="0" lvl="0" indent="0">
              <a:buNone/>
            </a:pPr>
            <a:endParaRPr lang="nb-NO" smtClean="0"/>
          </a:p>
        </p:txBody>
      </p:sp>
    </p:spTree>
    <p:extLst>
      <p:ext uri="{BB962C8B-B14F-4D97-AF65-F5344CB8AC3E}">
        <p14:creationId xmlns:p14="http://schemas.microsoft.com/office/powerpoint/2010/main" val="3197833908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Bilde 4" descr="Alprostadil PGE Bkort 2020 - Wor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4" t="17213" r="29335" b="-3151"/>
          <a:stretch>
            <a:fillRect/>
          </a:stretch>
        </p:blipFill>
        <p:spPr>
          <a:xfrm>
            <a:off x="3649287" y="964276"/>
            <a:ext cx="4721629" cy="5893724"/>
          </a:xfrm>
          <a:prstGeom prst="rect">
            <a:avLst/>
          </a:prstGeom>
        </p:spPr>
      </p:pic>
      <p:pic>
        <p:nvPicPr>
          <p:cNvPr id="1025" name="Bild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66825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696588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5. Fasit PGE1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+mj-lt"/>
              <a:buAutoNum type="alphaLcParenR"/>
            </a:pPr>
            <a:r>
              <a:rPr lang="nb-NO" err="1" smtClean="0"/>
              <a:t>Sk*Mk=Sf*Mf      0,5 mg/ml=500 mikrogram/ml</a:t>
            </a:r>
          </a:p>
          <a:p>
            <a:pPr marL="0" indent="0">
              <a:buNone/>
            </a:pPr>
            <a:r>
              <a:rPr lang="nb-NO" smtClean="0"/>
              <a:t>500 mikrogram/ml * X = 2,5 mikrogram/ml * 50 ml</a:t>
            </a:r>
          </a:p>
          <a:p>
            <a:pPr marL="0" indent="0">
              <a:buNone/>
            </a:pPr>
            <a:r>
              <a:rPr lang="nb-NO" smtClean="0"/>
              <a:t>500X = 125 ml </a:t>
            </a:r>
          </a:p>
          <a:p>
            <a:pPr marL="0" indent="0">
              <a:buNone/>
            </a:pPr>
            <a:r>
              <a:rPr lang="nb-NO" smtClean="0"/>
              <a:t>500X/500 = 125 ml/500</a:t>
            </a:r>
          </a:p>
          <a:p>
            <a:pPr marL="0" indent="0">
              <a:buNone/>
            </a:pPr>
            <a:r>
              <a:rPr lang="nb-NO" err="1" smtClean="0"/>
              <a:t>X= 0,25 ml Prostivas i 49,75 ml NaCl 9 mg/m</a:t>
            </a:r>
          </a:p>
          <a:p>
            <a:pPr marL="0" indent="0">
              <a:buNone/>
            </a:pPr>
            <a:endParaRPr lang="nb-NO" smtClean="0"/>
          </a:p>
          <a:p>
            <a:pPr marL="0" indent="0">
              <a:buNone/>
            </a:pPr>
            <a:r>
              <a:rPr lang="nb-NO" smtClean="0"/>
              <a:t>b) H= M/T    2,5 mikrogram= 2500 nanogram</a:t>
            </a:r>
            <a:endParaRPr lang="nb-NO" smtClean="0"/>
          </a:p>
          <a:p>
            <a:pPr marL="0" indent="0">
              <a:buNone/>
            </a:pPr>
            <a:r>
              <a:rPr lang="nb-NO" smtClean="0"/>
              <a:t>10 nanogr*4,1kg*60min / 2500 nangram/ml = 0,984 ml/t</a:t>
            </a:r>
          </a:p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r>
              <a:rPr lang="nb-NO" smtClean="0"/>
              <a:t>c) H= M/T	50 nanogram* 4,1 kg * 60min / 2500 nanogram/ml = 4,92 ml/t</a:t>
            </a:r>
          </a:p>
        </p:txBody>
      </p:sp>
    </p:spTree>
    <p:extLst>
      <p:ext uri="{BB962C8B-B14F-4D97-AF65-F5344CB8AC3E}">
        <p14:creationId xmlns:p14="http://schemas.microsoft.com/office/powerpoint/2010/main" val="1868975754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6. Fortynning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/>
              <a:t>Du skal trekke opp en sprøyte med 50 ml Glucose 15%. Avdelingen har </a:t>
            </a:r>
            <a:r>
              <a:rPr lang="nb-NO" smtClean="0"/>
              <a:t>glukose </a:t>
            </a:r>
            <a:r>
              <a:rPr lang="nb-NO"/>
              <a:t>5%, 10%, 20% og 50% tilgjengelig.</a:t>
            </a:r>
          </a:p>
          <a:p>
            <a:pPr lvl="0">
              <a:buFont typeface="+mj-lt"/>
              <a:buAutoNum type="alphaLcParenR"/>
            </a:pPr>
            <a:r>
              <a:rPr lang="nb-NO"/>
              <a:t>Hvor mange mg/ml er 15% glucose?</a:t>
            </a:r>
          </a:p>
          <a:p>
            <a:pPr lvl="0">
              <a:buFont typeface="+mj-lt"/>
              <a:buAutoNum type="alphaLcParenR"/>
            </a:pPr>
            <a:r>
              <a:rPr lang="nb-NO"/>
              <a:t>Hvordan går du frem for å lage 15% glucose? Vis utregning.</a:t>
            </a:r>
          </a:p>
          <a:p>
            <a:pPr lvl="0">
              <a:buFont typeface="+mj-lt"/>
              <a:buAutoNum type="alphaLcParenR"/>
            </a:pPr>
            <a:r>
              <a:rPr lang="nb-NO"/>
              <a:t>Les prosedyren, og kontroller at svaret stemmer.</a:t>
            </a:r>
          </a:p>
          <a:p>
            <a:pPr lvl="0">
              <a:buFont typeface="+mj-lt"/>
              <a:buAutoNum type="alphaLcParenR"/>
            </a:pPr>
            <a:r>
              <a:rPr lang="nb-NO"/>
              <a:t>Legen ønsker å øke til 18% pga. lavt blodsukker. Hvordan blander du dette? </a:t>
            </a:r>
            <a:r>
              <a:rPr lang="nb-NO" smtClean="0"/>
              <a:t>Bland med sterilt vann. Vis </a:t>
            </a:r>
            <a:r>
              <a:rPr lang="nb-NO"/>
              <a:t>utregning.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1551281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ktangel 1"/>
          <p:cNvSpPr/>
          <p:nvPr/>
        </p:nvSpPr>
        <p:spPr>
          <a:xfrm>
            <a:off x="423948" y="-74815"/>
            <a:ext cx="10000211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>
                <a:solidFill>
                  <a:srgbClr val="000000"/>
                </a:solidFill>
                <a:latin typeface="Verdana-Bold"/>
              </a:rPr>
              <a:t>3.FREMGANGSMÅTE</a:t>
            </a:r>
          </a:p>
          <a:p>
            <a:r>
              <a:rPr lang="nb-NO">
                <a:solidFill>
                  <a:srgbClr val="000000"/>
                </a:solidFill>
                <a:latin typeface="Verdana" panose="020b0604030504040204" pitchFamily="34" charset="0"/>
              </a:rPr>
              <a:t>Følg avdelingens retningslinje for ANTT – aseptisk teknikk ved alle trinn i tilberedning,</a:t>
            </a:r>
          </a:p>
          <a:p>
            <a:r>
              <a:rPr lang="nb-NO">
                <a:solidFill>
                  <a:srgbClr val="000000"/>
                </a:solidFill>
                <a:latin typeface="Verdana" panose="020b0604030504040204" pitchFamily="34" charset="0"/>
              </a:rPr>
              <a:t>opp- og nedkobling.</a:t>
            </a:r>
          </a:p>
          <a:p>
            <a:r>
              <a:rPr lang="nb-NO">
                <a:solidFill>
                  <a:srgbClr val="000000"/>
                </a:solidFill>
                <a:latin typeface="Verdana" panose="020b0604030504040204" pitchFamily="34" charset="0"/>
              </a:rPr>
              <a:t>Alle blandinger er til 50 ml. Hvis det skal tilsettes heparin, elektrolytter med mer: lag 50</a:t>
            </a:r>
          </a:p>
          <a:p>
            <a:r>
              <a:rPr lang="nb-NO">
                <a:solidFill>
                  <a:srgbClr val="000000"/>
                </a:solidFill>
                <a:latin typeface="Verdana" panose="020b0604030504040204" pitchFamily="34" charset="0"/>
              </a:rPr>
              <a:t>ml glukoseblanding og tøm ut volum tilsvarende det som skal tilsettes. Tilsetting av</a:t>
            </a:r>
          </a:p>
          <a:p>
            <a:r>
              <a:rPr lang="nb-NO">
                <a:solidFill>
                  <a:srgbClr val="000000"/>
                </a:solidFill>
                <a:latin typeface="Verdana" panose="020b0604030504040204" pitchFamily="34" charset="0"/>
              </a:rPr>
              <a:t>heparin, se egen prosedyre: </a:t>
            </a:r>
            <a:r>
              <a:rPr lang="nb-NO">
                <a:solidFill>
                  <a:srgbClr val="0000FF"/>
                </a:solidFill>
                <a:latin typeface="Verdana" panose="020b0604030504040204" pitchFamily="34" charset="0"/>
              </a:rPr>
              <a:t>Kontinuerlige infusjoner med tilsetning av Heparin 50IE/ml</a:t>
            </a:r>
          </a:p>
          <a:p>
            <a:r>
              <a:rPr lang="nb-NO">
                <a:solidFill>
                  <a:srgbClr val="0000FF"/>
                </a:solidFill>
                <a:latin typeface="Verdana" panose="020b0604030504040204" pitchFamily="34" charset="0"/>
              </a:rPr>
              <a:t>og NaCl 9mg/ml</a:t>
            </a:r>
          </a:p>
          <a:p>
            <a:r>
              <a:rPr lang="nb-NO">
                <a:solidFill>
                  <a:srgbClr val="000000"/>
                </a:solidFill>
                <a:latin typeface="Verdana" panose="020b0604030504040204" pitchFamily="34" charset="0"/>
              </a:rPr>
              <a:t>Bruk 50 ml sprøyte og Braun sprøytepumpe.</a:t>
            </a:r>
          </a:p>
          <a:p>
            <a:r>
              <a:rPr lang="nb-NO">
                <a:solidFill>
                  <a:srgbClr val="000000"/>
                </a:solidFill>
                <a:latin typeface="Verdana" panose="020b0604030504040204" pitchFamily="34" charset="0"/>
              </a:rPr>
              <a:t>Hvis det skal gis store volum kan tilsetninger blandes i en infusjonspose og gis via Braun</a:t>
            </a:r>
          </a:p>
          <a:p>
            <a:r>
              <a:rPr lang="nb-NO">
                <a:solidFill>
                  <a:srgbClr val="000000"/>
                </a:solidFill>
                <a:latin typeface="Verdana" panose="020b0604030504040204" pitchFamily="34" charset="0"/>
              </a:rPr>
              <a:t>infusjonspumpe med filter for blanke væsker.</a:t>
            </a:r>
          </a:p>
          <a:p>
            <a:r>
              <a:rPr lang="nb-NO">
                <a:solidFill>
                  <a:srgbClr val="000000"/>
                </a:solidFill>
                <a:latin typeface="Verdana" panose="020b0604030504040204" pitchFamily="34" charset="0"/>
              </a:rPr>
              <a:t>Se egen prosedyre for holdbarhet på væsker og utstyr.</a:t>
            </a:r>
          </a:p>
          <a:p>
            <a:r>
              <a:rPr lang="nb-NO">
                <a:solidFill>
                  <a:srgbClr val="0000FF"/>
                </a:solidFill>
                <a:latin typeface="Verdana" panose="020b0604030504040204" pitchFamily="34" charset="0"/>
              </a:rPr>
              <a:t>Volum i IV-slanger og holdbarhet</a:t>
            </a:r>
          </a:p>
          <a:p>
            <a:r>
              <a:rPr lang="nb-NO">
                <a:solidFill>
                  <a:srgbClr val="000000"/>
                </a:solidFill>
                <a:latin typeface="Verdana" panose="020b0604030504040204" pitchFamily="34" charset="0"/>
              </a:rPr>
              <a:t>Maks 125 mg/ml (12,5%) kan gå i perifer venflon. Høyere konsentrasjoner må gå i</a:t>
            </a:r>
          </a:p>
          <a:p>
            <a:r>
              <a:rPr lang="nb-NO">
                <a:solidFill>
                  <a:srgbClr val="000000"/>
                </a:solidFill>
                <a:latin typeface="Verdana" panose="020b0604030504040204" pitchFamily="34" charset="0"/>
              </a:rPr>
              <a:t>navlevenekateter eller SVK.</a:t>
            </a:r>
          </a:p>
          <a:p>
            <a:r>
              <a:rPr lang="nb-NO">
                <a:solidFill>
                  <a:srgbClr val="000000"/>
                </a:solidFill>
                <a:latin typeface="Verdana" panose="020b0604030504040204" pitchFamily="34" charset="0"/>
              </a:rPr>
              <a:t>Bruk ernæring-/væskeskjema til legeforordning av infusjonen. Skal glukosen gå sammen</a:t>
            </a:r>
          </a:p>
          <a:p>
            <a:r>
              <a:rPr lang="nb-NO">
                <a:solidFill>
                  <a:srgbClr val="000000"/>
                </a:solidFill>
                <a:latin typeface="Verdana" panose="020b0604030504040204" pitchFamily="34" charset="0"/>
              </a:rPr>
              <a:t>med Smoflipid, Vaminolac med mer, settes glukosen i treveiskran lengst fra barnet. Jfr.</a:t>
            </a:r>
          </a:p>
          <a:p>
            <a:r>
              <a:rPr lang="nb-NO">
                <a:solidFill>
                  <a:srgbClr val="000000"/>
                </a:solidFill>
                <a:latin typeface="Verdana" panose="020b0604030504040204" pitchFamily="34" charset="0"/>
              </a:rPr>
              <a:t>prosedyre: </a:t>
            </a:r>
            <a:r>
              <a:rPr lang="nb-NO">
                <a:solidFill>
                  <a:srgbClr val="0000FF"/>
                </a:solidFill>
                <a:latin typeface="Verdana" panose="020b0604030504040204" pitchFamily="34" charset="0"/>
              </a:rPr>
              <a:t>Parenteral ernæring (PN), Numeta G13 E- utblanding og bruk på</a:t>
            </a:r>
          </a:p>
          <a:p>
            <a:r>
              <a:rPr lang="nb-NO">
                <a:solidFill>
                  <a:srgbClr val="0000FF"/>
                </a:solidFill>
                <a:latin typeface="Verdana" panose="020b0604030504040204" pitchFamily="34" charset="0"/>
              </a:rPr>
              <a:t>Nyfødtintensiv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5023664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180975"/>
            <a:ext cx="11296996" cy="552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472563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6. Fasit - Fortynning 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lphaLcParenR"/>
            </a:pPr>
            <a:r>
              <a:rPr lang="nb-NO" smtClean="0"/>
              <a:t>15% Glucose =</a:t>
            </a:r>
            <a:r>
              <a:rPr lang="nb-NO">
                <a:solidFill>
                  <a:schemeClr val="tx1"/>
                </a:solidFill>
              </a:rPr>
              <a:t> </a:t>
            </a:r>
            <a:r>
              <a:rPr lang="nb-NO" smtClean="0">
                <a:solidFill>
                  <a:schemeClr val="tx1"/>
                </a:solidFill>
              </a:rPr>
              <a:t>15 </a:t>
            </a:r>
            <a:r>
              <a:rPr lang="nb-NO">
                <a:solidFill>
                  <a:schemeClr val="tx1"/>
                </a:solidFill>
              </a:rPr>
              <a:t>g glukose i 100 </a:t>
            </a:r>
            <a:r>
              <a:rPr lang="nb-NO" smtClean="0">
                <a:solidFill>
                  <a:schemeClr val="tx1"/>
                </a:solidFill>
              </a:rPr>
              <a:t>ml </a:t>
            </a:r>
            <a:r>
              <a:rPr lang="nb-NO">
                <a:solidFill>
                  <a:schemeClr val="tx1"/>
                </a:solidFill>
              </a:rPr>
              <a:t>= </a:t>
            </a:r>
            <a:r>
              <a:rPr lang="nb-NO" smtClean="0">
                <a:solidFill>
                  <a:schemeClr val="tx1"/>
                </a:solidFill>
              </a:rPr>
              <a:t>15 </a:t>
            </a:r>
            <a:r>
              <a:rPr lang="nb-NO">
                <a:solidFill>
                  <a:schemeClr val="tx1"/>
                </a:solidFill>
              </a:rPr>
              <a:t>000 mg i 100 ml = </a:t>
            </a:r>
            <a:r>
              <a:rPr lang="nb-NO" smtClean="0">
                <a:solidFill>
                  <a:schemeClr val="tx1"/>
                </a:solidFill>
              </a:rPr>
              <a:t>150 </a:t>
            </a:r>
            <a:r>
              <a:rPr lang="nb-NO">
                <a:solidFill>
                  <a:schemeClr val="tx1"/>
                </a:solidFill>
              </a:rPr>
              <a:t>mg/ml</a:t>
            </a:r>
          </a:p>
          <a:p>
            <a:pPr>
              <a:buFont typeface="+mj-lt"/>
              <a:buAutoNum type="alphaLcParenR"/>
            </a:pPr>
            <a:r>
              <a:rPr lang="nb-NO" smtClean="0"/>
              <a:t>Det er flere måter å gjøre dette på. Prosedyren sier 25 ml 10% glucose og 25 ml 20% Glucose. </a:t>
            </a:r>
          </a:p>
          <a:p>
            <a:pPr>
              <a:buFont typeface="+mj-lt"/>
              <a:buAutoNum type="alphaLcParenR"/>
            </a:pPr>
            <a:r>
              <a:rPr lang="nb-NO" smtClean="0"/>
              <a:t>.</a:t>
            </a:r>
          </a:p>
          <a:p>
            <a:pPr>
              <a:buFont typeface="+mj-lt"/>
              <a:buAutoNum type="alphaLcParenR"/>
            </a:pPr>
            <a:r>
              <a:rPr lang="nb-NO" err="1" smtClean="0"/>
              <a:t>Sk * Mk = Sf * Mf</a:t>
            </a:r>
            <a:endParaRPr lang="nb-NO" smtClean="0"/>
          </a:p>
          <a:p>
            <a:pPr marL="0" indent="0">
              <a:buNone/>
            </a:pPr>
            <a:r>
              <a:rPr lang="nb-NO" smtClean="0"/>
              <a:t>     20% * x = 18% * 50 ml</a:t>
            </a:r>
          </a:p>
          <a:p>
            <a:pPr marL="0" indent="0">
              <a:buNone/>
            </a:pPr>
            <a:r>
              <a:rPr lang="nb-NO" smtClean="0"/>
              <a:t>     20x = 900 ml</a:t>
            </a:r>
          </a:p>
          <a:p>
            <a:pPr marL="0" indent="0">
              <a:buNone/>
            </a:pPr>
            <a:r>
              <a:rPr lang="nb-NO" smtClean="0"/>
              <a:t>     x = 45 ml 20% Glucose + 5 ml sterilt vann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256742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7. Fenobarbital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470839" y="2528685"/>
            <a:ext cx="7919368" cy="3048919"/>
          </a:xfrm>
        </p:spPr>
        <p:txBody>
          <a:bodyPr/>
          <a:lstStyle/>
          <a:p>
            <a:pPr marL="0" indent="0">
              <a:buNone/>
            </a:pPr>
            <a:r>
              <a:rPr lang="nb-NO" smtClean="0"/>
              <a:t>Et barn på 4,3 kg har kramper, og du skal gi Fenobarbital injeksjon 20 mg/kg. Fenobarbital skal fortynnes til 10 mg/ml.</a:t>
            </a:r>
          </a:p>
          <a:p>
            <a:pPr>
              <a:buFont typeface="+mj-lt"/>
              <a:buAutoNum type="alphaLcParenR"/>
            </a:pPr>
            <a:r>
              <a:rPr lang="nb-NO"/>
              <a:t>Hvordan vil du fortynne medikamentet – se blandekort og regn over?</a:t>
            </a:r>
          </a:p>
          <a:p>
            <a:pPr>
              <a:buFont typeface="+mj-lt"/>
              <a:buAutoNum type="alphaLcParenR"/>
            </a:pPr>
            <a:r>
              <a:rPr lang="nb-NO" smtClean="0"/>
              <a:t>Hva blir mengden som skal gis?</a:t>
            </a:r>
          </a:p>
          <a:p>
            <a:pPr>
              <a:buFont typeface="+mj-lt"/>
              <a:buAutoNum type="alphaLcParenR"/>
            </a:pPr>
            <a:r>
              <a:rPr lang="nb-NO" smtClean="0"/>
              <a:t>Hvor fort vil du administrere dosen – se blandekort?</a:t>
            </a:r>
          </a:p>
        </p:txBody>
      </p:sp>
      <p:pic>
        <p:nvPicPr>
          <p:cNvPr id="1027" name="Picture 3" descr="91d15c9e-52ac-43d3-9416-4785d9e7249e@sik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8979549" y="2939343"/>
            <a:ext cx="3285260" cy="2463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4170175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2829" y="556952"/>
            <a:ext cx="6016780" cy="581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269952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7. Fasit Fenobarbital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54955" y="2603500"/>
            <a:ext cx="8761412" cy="4079933"/>
          </a:xfrm>
        </p:spPr>
        <p:txBody>
          <a:bodyPr/>
          <a:lstStyle/>
          <a:p>
            <a:pPr marL="0" indent="0">
              <a:buNone/>
            </a:pPr>
            <a:r>
              <a:rPr lang="nb-NO"/>
              <a:t>Et barn på 4,3 kg har kramper, og du skal gi Fenobarbital injeksjon 20 mg/kg. Fenobarbital skal fortynnes til 10 mg/ml.</a:t>
            </a:r>
          </a:p>
          <a:p>
            <a:pPr>
              <a:buFont typeface="+mj-lt"/>
              <a:buAutoNum type="alphaLcParenR"/>
            </a:pPr>
            <a:r>
              <a:rPr lang="nb-NO" smtClean="0"/>
              <a:t>1 ml Fenobarbital 100 mg/ml+ 9 ml NaCl = 10 mg/ml</a:t>
            </a:r>
          </a:p>
          <a:p>
            <a:pPr marL="0" indent="0">
              <a:buNone/>
            </a:pPr>
            <a:r>
              <a:rPr lang="nb-NO" smtClean="0"/>
              <a:t>Regn tilbake.</a:t>
            </a:r>
            <a:endParaRPr lang="nb-NO"/>
          </a:p>
          <a:p>
            <a:pPr marL="0" indent="0">
              <a:buNone/>
            </a:pPr>
            <a:r>
              <a:rPr lang="nb-NO" smtClean="0"/>
              <a:t>b) M = D/S    20 mg/kg*4,3 kg / 10 mg/ml = 8,6 ml</a:t>
            </a:r>
            <a:endParaRPr lang="nb-NO"/>
          </a:p>
          <a:p>
            <a:pPr marL="0" indent="0">
              <a:buNone/>
            </a:pPr>
            <a:r>
              <a:rPr lang="nb-NO" smtClean="0"/>
              <a:t>c) Hvor </a:t>
            </a:r>
            <a:r>
              <a:rPr lang="nb-NO"/>
              <a:t>fort vil du administrere dosen – se </a:t>
            </a:r>
            <a:r>
              <a:rPr lang="nb-NO" smtClean="0"/>
              <a:t>blandekort</a:t>
            </a:r>
          </a:p>
          <a:p>
            <a:pPr marL="0" indent="0">
              <a:buNone/>
            </a:pPr>
            <a:r>
              <a:rPr lang="nb-NO" smtClean="0"/>
              <a:t>Over minst 15 minutter, men ikke raskere enn 1 mg/kg/min</a:t>
            </a:r>
          </a:p>
          <a:p>
            <a:pPr marL="0" indent="0">
              <a:buNone/>
            </a:pPr>
            <a:r>
              <a:rPr lang="nb-NO" smtClean="0"/>
              <a:t>1 mg/kg/min = 1 mg*4,3 kg * 1 min = 4,3 mg/min </a:t>
            </a:r>
          </a:p>
          <a:p>
            <a:pPr marL="0" indent="0">
              <a:buNone/>
            </a:pPr>
            <a:r>
              <a:rPr lang="nb-NO" smtClean="0"/>
              <a:t>86 mg/ 4,3 mg/min = 20 min</a:t>
            </a:r>
          </a:p>
          <a:p>
            <a:pPr marL="0" indent="0">
              <a:buNone/>
            </a:pPr>
            <a:r>
              <a:rPr lang="nb-NO" smtClean="0"/>
              <a:t> </a:t>
            </a:r>
          </a:p>
          <a:p>
            <a:pPr marL="0" indent="0">
              <a:buNone/>
            </a:pPr>
            <a:endParaRPr lang="nb-NO"/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17180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1. Gjør om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lphaLcParenR"/>
            </a:pPr>
            <a:r>
              <a:rPr lang="nb-NO"/>
              <a:t>1000 mg </a:t>
            </a:r>
            <a:r>
              <a:rPr lang="nb-NO" smtClean="0"/>
              <a:t>			=  		</a:t>
            </a:r>
            <a:r>
              <a:rPr lang="nb-NO"/>
              <a:t>g</a:t>
            </a:r>
            <a:r>
              <a:rPr lang="nb-NO" smtClean="0"/>
              <a:t> </a:t>
            </a:r>
          </a:p>
          <a:p>
            <a:pPr>
              <a:buFont typeface="+mj-lt"/>
              <a:buAutoNum type="alphaLcParenR"/>
            </a:pPr>
            <a:r>
              <a:rPr lang="nb-NO" smtClean="0"/>
              <a:t>1000 mikrogram 	=		mg	</a:t>
            </a:r>
            <a:endParaRPr lang="el-GR"/>
          </a:p>
          <a:p>
            <a:pPr>
              <a:buFont typeface="+mj-lt"/>
              <a:buAutoNum type="alphaLcParenR"/>
            </a:pPr>
            <a:r>
              <a:rPr lang="nb-NO" smtClean="0"/>
              <a:t>1000 </a:t>
            </a:r>
            <a:r>
              <a:rPr lang="nb-NO" err="1"/>
              <a:t>nanogram </a:t>
            </a:r>
            <a:r>
              <a:rPr lang="nb-NO" smtClean="0"/>
              <a:t>	= 		mikrogram</a:t>
            </a:r>
          </a:p>
          <a:p>
            <a:pPr>
              <a:buFont typeface="+mj-lt"/>
              <a:buAutoNum type="alphaLcParenR"/>
            </a:pPr>
            <a:r>
              <a:rPr lang="nb-NO" smtClean="0"/>
              <a:t>10%				=		mg/ml</a:t>
            </a:r>
          </a:p>
          <a:p>
            <a:pPr>
              <a:buFont typeface="+mj-lt"/>
              <a:buAutoNum type="alphaLcParenR"/>
            </a:pPr>
            <a:r>
              <a:rPr lang="nb-NO" smtClean="0"/>
              <a:t>200 mg/ml		=		%</a:t>
            </a:r>
            <a:endParaRPr lang="nb-NO"/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2938843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7. Fasit </a:t>
            </a:r>
            <a:r>
              <a:rPr lang="nb-NO" err="1" smtClean="0"/>
              <a:t>Fenobarbital forts.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mtClean="0"/>
              <a:t>Injeksjon over 20 min må gis på pumpe.</a:t>
            </a:r>
          </a:p>
          <a:p>
            <a:r>
              <a:rPr lang="nb-NO" smtClean="0"/>
              <a:t>Trenger volum stort nok til dosen + slangesett</a:t>
            </a:r>
          </a:p>
          <a:p>
            <a:r>
              <a:rPr lang="nb-NO" smtClean="0"/>
              <a:t>Lag dobbelmengde: 2 ml Fenobarbital + 18 ml NaCl</a:t>
            </a:r>
            <a:endParaRPr lang="nb-NO" smtClean="0"/>
          </a:p>
          <a:p>
            <a:r>
              <a:rPr lang="nb-NO" smtClean="0"/>
              <a:t>(har da også klar en opptrappingsdose (10 mg/kg – 43mg – 4,3ml over minst 15 minutt))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2678009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8 Dopamin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mtClean="0"/>
              <a:t>Du har ansvar for et prematurt barn, GA 33 u, 1730 gram, som har BT 33/17(25). Du skal starte infusjon med Dopamin 5 mikrogram/kg/min. Styrken er 10 mg/ml. </a:t>
            </a:r>
          </a:p>
          <a:p>
            <a:pPr>
              <a:buFont typeface="+mj-lt"/>
              <a:buAutoNum type="alphaLcParenR"/>
            </a:pPr>
            <a:r>
              <a:rPr lang="nb-NO" smtClean="0"/>
              <a:t>Du skal lage en fortynning på 1 mg/ml Dopmin i en 50 ml-sprøyte. Hvordan vil du fortynne medikamentet? Regn ut.  Kontroller svaret i blandekortet.</a:t>
            </a:r>
          </a:p>
          <a:p>
            <a:pPr>
              <a:buFont typeface="+mj-lt"/>
              <a:buAutoNum type="alphaLcParenR"/>
            </a:pPr>
            <a:r>
              <a:rPr lang="nb-NO" smtClean="0"/>
              <a:t>Hva blir hastigheten på infusjonen?</a:t>
            </a:r>
          </a:p>
          <a:p>
            <a:pPr>
              <a:buFont typeface="+mj-lt"/>
              <a:buAutoNum type="alphaLcParenR"/>
            </a:pPr>
            <a:r>
              <a:rPr lang="nb-NO" smtClean="0"/>
              <a:t>Hva må du være oppmerksom på når du gir Dopamin infusjon?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3088628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287" y="67887"/>
            <a:ext cx="6238825" cy="6681472"/>
          </a:xfrm>
          <a:prstGeom prst="rect">
            <a:avLst/>
          </a:prstGeom>
        </p:spPr>
      </p:pic>
      <p:cxnSp>
        <p:nvCxnSpPr>
          <p:cNvPr id="6" name="Rett pilkobling 5"/>
          <p:cNvCxnSpPr/>
          <p:nvPr/>
        </p:nvCxnSpPr>
        <p:spPr>
          <a:xfrm>
            <a:off x="1870364" y="5960225"/>
            <a:ext cx="58592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4917964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8. Fasit Dopamin</a:t>
            </a:r>
            <a:endParaRPr lang="nb-NO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1154955" y="2269375"/>
            <a:ext cx="8761412" cy="37504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mtClean="0"/>
              <a:t>a) Sk * Mk = Sf* Mf </a:t>
            </a:r>
          </a:p>
          <a:p>
            <a:pPr marL="0" indent="0">
              <a:buNone/>
            </a:pPr>
            <a:r>
              <a:rPr lang="nb-NO" smtClean="0"/>
              <a:t>10 mg/ml * X = 1 mg/ml * 50 ml</a:t>
            </a:r>
          </a:p>
          <a:p>
            <a:pPr marL="0" indent="0">
              <a:buNone/>
            </a:pPr>
            <a:r>
              <a:rPr lang="nb-NO" smtClean="0"/>
              <a:t>10X = 50 ml</a:t>
            </a:r>
          </a:p>
          <a:p>
            <a:pPr marL="0" indent="0">
              <a:buNone/>
            </a:pPr>
            <a:r>
              <a:rPr lang="nb-NO" err="1" smtClean="0"/>
              <a:t>X= 5 ml Dopamin 10 mg/ml og 45 ml fortynningsvæske</a:t>
            </a:r>
          </a:p>
          <a:p>
            <a:pPr marL="0" indent="0">
              <a:buNone/>
            </a:pPr>
            <a:r>
              <a:rPr lang="nb-NO" smtClean="0"/>
              <a:t>b) 5 mikrogram*1,73 kg*60 / 1000 mikrogram/ml = 0,519 ml/t</a:t>
            </a:r>
          </a:p>
          <a:p>
            <a:pPr marL="0" indent="0">
              <a:buNone/>
            </a:pPr>
            <a:r>
              <a:rPr lang="nb-NO" smtClean="0"/>
              <a:t>c)</a:t>
            </a:r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7703" y="3473939"/>
            <a:ext cx="1457325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991628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1. Fasit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lphaLcParenR"/>
            </a:pPr>
            <a:r>
              <a:rPr lang="nb-NO"/>
              <a:t>1000 mg 			=  	</a:t>
            </a:r>
            <a:r>
              <a:rPr lang="nb-NO" smtClean="0"/>
              <a:t>1</a:t>
            </a:r>
            <a:r>
              <a:rPr lang="nb-NO"/>
              <a:t>	</a:t>
            </a:r>
            <a:r>
              <a:rPr lang="nb-NO" smtClean="0"/>
              <a:t>g </a:t>
            </a:r>
            <a:endParaRPr lang="nb-NO"/>
          </a:p>
          <a:p>
            <a:pPr>
              <a:buFont typeface="+mj-lt"/>
              <a:buAutoNum type="alphaLcParenR"/>
            </a:pPr>
            <a:r>
              <a:rPr lang="nb-NO"/>
              <a:t>1000 mikrogram 	=	</a:t>
            </a:r>
            <a:r>
              <a:rPr lang="nb-NO" smtClean="0"/>
              <a:t>1</a:t>
            </a:r>
            <a:r>
              <a:rPr lang="nb-NO"/>
              <a:t>	mg	</a:t>
            </a:r>
            <a:endParaRPr lang="el-GR"/>
          </a:p>
          <a:p>
            <a:pPr>
              <a:buFont typeface="+mj-lt"/>
              <a:buAutoNum type="alphaLcParenR"/>
            </a:pPr>
            <a:r>
              <a:rPr lang="nb-NO"/>
              <a:t>1000 nanogram 	= 	</a:t>
            </a:r>
            <a:r>
              <a:rPr lang="nb-NO" smtClean="0"/>
              <a:t>1</a:t>
            </a:r>
            <a:r>
              <a:rPr lang="nb-NO"/>
              <a:t>	</a:t>
            </a:r>
            <a:r>
              <a:rPr lang="nb-NO" smtClean="0"/>
              <a:t>mikrogram</a:t>
            </a:r>
          </a:p>
          <a:p>
            <a:pPr>
              <a:buFont typeface="+mj-lt"/>
              <a:buAutoNum type="alphaLcParenR"/>
            </a:pPr>
            <a:r>
              <a:rPr lang="nb-NO"/>
              <a:t>10%				=	</a:t>
            </a:r>
            <a:r>
              <a:rPr lang="nb-NO" smtClean="0"/>
              <a:t>100</a:t>
            </a:r>
            <a:r>
              <a:rPr lang="nb-NO"/>
              <a:t>	mg/ml</a:t>
            </a:r>
          </a:p>
          <a:p>
            <a:pPr>
              <a:buFont typeface="+mj-lt"/>
              <a:buAutoNum type="alphaLcParenR"/>
            </a:pPr>
            <a:r>
              <a:rPr lang="nb-NO"/>
              <a:t>200 mg/ml		=	</a:t>
            </a:r>
            <a:r>
              <a:rPr lang="nb-NO" smtClean="0"/>
              <a:t>20</a:t>
            </a:r>
            <a:r>
              <a:rPr lang="nb-NO"/>
              <a:t>	%</a:t>
            </a:r>
          </a:p>
          <a:p>
            <a:endParaRPr lang="nb-NO"/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7090060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2</a:t>
            </a:r>
            <a:r>
              <a:rPr lang="nb-NO" smtClean="0"/>
              <a:t>. Gjør om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a) 0,04 mg </a:t>
            </a:r>
            <a:r>
              <a:rPr lang="nb-NO" smtClean="0"/>
              <a:t>=</a:t>
            </a:r>
            <a:r>
              <a:rPr lang="nb-NO"/>
              <a:t>			</a:t>
            </a:r>
            <a:r>
              <a:rPr lang="nb-NO" smtClean="0"/>
              <a:t>		mikrogram</a:t>
            </a:r>
            <a:endParaRPr lang="nb-NO"/>
          </a:p>
          <a:p>
            <a:r>
              <a:rPr lang="nb-NO"/>
              <a:t>b) 3,7 mg =			</a:t>
            </a:r>
            <a:r>
              <a:rPr lang="nb-NO" smtClean="0"/>
              <a:t>		mikrogram</a:t>
            </a:r>
            <a:endParaRPr lang="nb-NO"/>
          </a:p>
          <a:p>
            <a:r>
              <a:rPr lang="nb-NO"/>
              <a:t>c) 10 nanogram =		</a:t>
            </a:r>
            <a:r>
              <a:rPr lang="nb-NO" smtClean="0"/>
              <a:t>	mikrogram</a:t>
            </a:r>
            <a:endParaRPr lang="nb-NO"/>
          </a:p>
          <a:p>
            <a:r>
              <a:rPr lang="nb-NO"/>
              <a:t>d) 150 mikrogram =		</a:t>
            </a:r>
            <a:r>
              <a:rPr lang="nb-NO" smtClean="0"/>
              <a:t>	mg</a:t>
            </a:r>
            <a:endParaRPr lang="nb-NO"/>
          </a:p>
          <a:p>
            <a:r>
              <a:rPr lang="nb-NO"/>
              <a:t>e) 10 mikrogram =		</a:t>
            </a:r>
            <a:r>
              <a:rPr lang="nb-NO" smtClean="0"/>
              <a:t>	nanogram</a:t>
            </a:r>
            <a:endParaRPr lang="nb-NO"/>
          </a:p>
          <a:p>
            <a:r>
              <a:rPr lang="nb-NO"/>
              <a:t>f) 3 mg =			</a:t>
            </a:r>
            <a:r>
              <a:rPr lang="nb-NO" smtClean="0"/>
              <a:t>			g</a:t>
            </a:r>
            <a:endParaRPr lang="nb-NO"/>
          </a:p>
          <a:p>
            <a:r>
              <a:rPr lang="nb-NO"/>
              <a:t>g) 0,003 mikrogram=		</a:t>
            </a:r>
            <a:r>
              <a:rPr lang="nb-NO" smtClean="0"/>
              <a:t>	nanogram</a:t>
            </a:r>
            <a:endParaRPr lang="nb-NO"/>
          </a:p>
          <a:p>
            <a:r>
              <a:rPr lang="nb-NO"/>
              <a:t>h) 0,0007 mg= 			</a:t>
            </a:r>
            <a:r>
              <a:rPr lang="nb-NO" smtClean="0"/>
              <a:t>	nanogram</a:t>
            </a:r>
            <a:endParaRPr lang="nb-NO"/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1285658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2</a:t>
            </a:r>
            <a:r>
              <a:rPr lang="nb-NO" smtClean="0"/>
              <a:t>. Fasit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a) 0,04 mg =			</a:t>
            </a:r>
            <a:r>
              <a:rPr lang="nb-NO" smtClean="0"/>
              <a:t>40</a:t>
            </a:r>
            <a:r>
              <a:rPr lang="nb-NO"/>
              <a:t>		mikrogram</a:t>
            </a:r>
          </a:p>
          <a:p>
            <a:r>
              <a:rPr lang="nb-NO"/>
              <a:t>b) 3,7 mg =	</a:t>
            </a:r>
            <a:r>
              <a:rPr lang="nb-NO" smtClean="0"/>
              <a:t> </a:t>
            </a:r>
            <a:r>
              <a:rPr lang="nb-NO"/>
              <a:t>		</a:t>
            </a:r>
            <a:r>
              <a:rPr lang="nb-NO" smtClean="0"/>
              <a:t>3700</a:t>
            </a:r>
            <a:r>
              <a:rPr lang="nb-NO"/>
              <a:t>	mikrogram</a:t>
            </a:r>
          </a:p>
          <a:p>
            <a:r>
              <a:rPr lang="nb-NO"/>
              <a:t>c) 10 nanogram =	</a:t>
            </a:r>
            <a:r>
              <a:rPr lang="nb-NO" smtClean="0"/>
              <a:t>0,01</a:t>
            </a:r>
            <a:r>
              <a:rPr lang="nb-NO"/>
              <a:t>		mikrogram</a:t>
            </a:r>
          </a:p>
          <a:p>
            <a:r>
              <a:rPr lang="nb-NO"/>
              <a:t>d) 150 mikrogram =	</a:t>
            </a:r>
            <a:r>
              <a:rPr lang="nb-NO" smtClean="0"/>
              <a:t>0,15</a:t>
            </a:r>
            <a:r>
              <a:rPr lang="nb-NO"/>
              <a:t>		mg</a:t>
            </a:r>
          </a:p>
          <a:p>
            <a:r>
              <a:rPr lang="nb-NO"/>
              <a:t>e) 10 mikrogram =	</a:t>
            </a:r>
            <a:r>
              <a:rPr lang="nb-NO" smtClean="0"/>
              <a:t>10000</a:t>
            </a:r>
            <a:r>
              <a:rPr lang="nb-NO"/>
              <a:t>	nanogram</a:t>
            </a:r>
            <a:endParaRPr lang="nb-NO"/>
          </a:p>
          <a:p>
            <a:r>
              <a:rPr lang="nb-NO"/>
              <a:t>f) 3 mg =				</a:t>
            </a:r>
            <a:r>
              <a:rPr lang="nb-NO" smtClean="0"/>
              <a:t>0,003</a:t>
            </a:r>
            <a:r>
              <a:rPr lang="nb-NO"/>
              <a:t>	g</a:t>
            </a:r>
          </a:p>
          <a:p>
            <a:r>
              <a:rPr lang="nb-NO"/>
              <a:t>g) 0,003 mikrogram=	</a:t>
            </a:r>
            <a:r>
              <a:rPr lang="nb-NO" smtClean="0"/>
              <a:t>3</a:t>
            </a:r>
            <a:r>
              <a:rPr lang="nb-NO"/>
              <a:t>		nanogram</a:t>
            </a:r>
            <a:endParaRPr lang="nb-NO"/>
          </a:p>
          <a:p>
            <a:r>
              <a:rPr lang="nb-NO"/>
              <a:t>h) 0,0007 mg= 		</a:t>
            </a:r>
            <a:r>
              <a:rPr lang="nb-NO" smtClean="0"/>
              <a:t>700</a:t>
            </a:r>
            <a:r>
              <a:rPr lang="nb-NO"/>
              <a:t>		nanogram</a:t>
            </a:r>
            <a:endParaRPr lang="nb-NO"/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3974648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3. Dose, styrke, mengde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54954" y="2603500"/>
            <a:ext cx="9509502" cy="4040040"/>
          </a:xfrm>
        </p:spPr>
        <p:txBody>
          <a:bodyPr/>
          <a:lstStyle/>
          <a:p>
            <a:pPr marL="0" indent="0">
              <a:buNone/>
            </a:pPr>
            <a:r>
              <a:rPr lang="nb-NO" smtClean="0"/>
              <a:t>Et barn får ordinert </a:t>
            </a:r>
            <a:r>
              <a:rPr lang="nb-NO"/>
              <a:t>2</a:t>
            </a:r>
            <a:r>
              <a:rPr lang="nb-NO" smtClean="0"/>
              <a:t> mg Furix i.v. Styrken på injeksjonsvæsken er 10 mg/ml.</a:t>
            </a:r>
          </a:p>
          <a:p>
            <a:pPr marL="0" indent="0">
              <a:buNone/>
            </a:pPr>
            <a:r>
              <a:rPr lang="nb-NO" smtClean="0"/>
              <a:t>a) Hvor mye Furix skal du trekke opp?</a:t>
            </a:r>
          </a:p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r>
              <a:rPr lang="nb-NO" smtClean="0"/>
              <a:t>Det er trukket opp medisiner til intubering. Fentanyl er fortynnet til 5 mikrogram/ml. Du får en sprøyte med 0,5 ml. </a:t>
            </a:r>
          </a:p>
          <a:p>
            <a:pPr marL="0" indent="0">
              <a:buNone/>
            </a:pPr>
            <a:r>
              <a:rPr lang="nb-NO" smtClean="0"/>
              <a:t>b) Hva er dosen som er trukket opp?</a:t>
            </a:r>
          </a:p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r>
              <a:rPr lang="nb-NO" smtClean="0"/>
              <a:t>Du tilsetter 6 ml sterilt vann i et hetteglass med 600 mg Benzylpenicillin. </a:t>
            </a:r>
          </a:p>
          <a:p>
            <a:pPr marL="0" indent="0">
              <a:buNone/>
            </a:pPr>
            <a:r>
              <a:rPr lang="nb-NO" smtClean="0"/>
              <a:t>c) Hva blir styrken på stamløsningen?</a:t>
            </a:r>
          </a:p>
          <a:p>
            <a:pPr>
              <a:buFont typeface="+mj-lt"/>
              <a:buAutoNum type="alphaLcParenR"/>
            </a:pPr>
            <a:endParaRPr lang="nb-NO" smtClean="0"/>
          </a:p>
          <a:p>
            <a:pPr marL="0" indent="0">
              <a:buNone/>
            </a:pPr>
            <a:endParaRPr lang="nb-NO" smtClean="0"/>
          </a:p>
          <a:p>
            <a:pPr marL="0" indent="0">
              <a:buNone/>
            </a:pPr>
            <a:endParaRPr lang="nb-NO" smtClean="0"/>
          </a:p>
          <a:p>
            <a:pPr marL="0" indent="0">
              <a:buNone/>
            </a:pPr>
            <a:endParaRPr lang="nb-NO" smtClean="0"/>
          </a:p>
        </p:txBody>
      </p:sp>
      <p:pic>
        <p:nvPicPr>
          <p:cNvPr id="1026" name="Picture 2" descr="Dose, styrke, mengde og infusjonshastigh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54757" y="0"/>
            <a:ext cx="2545095" cy="225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456048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3. Fasit – Dose/styrke/mengde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lphaLcParenR"/>
            </a:pPr>
            <a:r>
              <a:rPr lang="nb-NO" smtClean="0"/>
              <a:t>M=D/S  2 mg/10 mg/ml =0,2 ml Furix</a:t>
            </a:r>
            <a:endParaRPr lang="nb-NO" smtClean="0"/>
          </a:p>
          <a:p>
            <a:pPr>
              <a:buFont typeface="+mj-lt"/>
              <a:buAutoNum type="alphaLcParenR"/>
            </a:pPr>
            <a:r>
              <a:rPr lang="nb-NO" smtClean="0"/>
              <a:t>D=S*M 5 mikrogram/ml * 0,5 ml = 2,5 mikrogram Fentanyl</a:t>
            </a:r>
            <a:endParaRPr lang="nb-NO" smtClean="0"/>
          </a:p>
          <a:p>
            <a:pPr>
              <a:buFont typeface="+mj-lt"/>
              <a:buAutoNum type="alphaLcParenR"/>
            </a:pPr>
            <a:r>
              <a:rPr lang="nb-NO" smtClean="0"/>
              <a:t>S=D/M 600 mg/6 ml = 100 mg/ml Benzylpenicillin</a:t>
            </a:r>
          </a:p>
          <a:p>
            <a:pPr>
              <a:buFont typeface="+mj-lt"/>
              <a:buAutoNum type="alphaLcParenR"/>
            </a:pPr>
            <a:endParaRPr lang="nb-NO" smtClean="0"/>
          </a:p>
          <a:p>
            <a:pPr>
              <a:buFont typeface="+mj-lt"/>
              <a:buAutoNum type="alphaLcParenR"/>
            </a:pPr>
            <a:endParaRPr lang="nb-NO" smtClean="0"/>
          </a:p>
          <a:p>
            <a:pPr>
              <a:buFont typeface="+mj-lt"/>
              <a:buAutoNum type="alphaLcParenR"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1644887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4</a:t>
            </a:r>
            <a:r>
              <a:rPr lang="nb-NO" smtClean="0"/>
              <a:t>. Hastighet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mtClean="0"/>
              <a:t>Det er ordinert 15 mg Gentamicin</a:t>
            </a:r>
            <a:r>
              <a:rPr lang="nb-NO"/>
              <a:t> </a:t>
            </a:r>
            <a:r>
              <a:rPr lang="nb-NO" smtClean="0"/>
              <a:t>til et barn med infeksjon. Medikamentet skal gis over 30 min. Styrke Gentamicin infusjonsvæske er 3 mg/ml.</a:t>
            </a:r>
          </a:p>
          <a:p>
            <a:pPr>
              <a:buFont typeface="+mj-lt"/>
              <a:buAutoNum type="alphaLcParenR"/>
            </a:pPr>
            <a:r>
              <a:rPr lang="nb-NO" smtClean="0"/>
              <a:t>Hva blir hastigheten på infusjonen?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7478576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4</a:t>
            </a:r>
            <a:r>
              <a:rPr lang="nb-NO" smtClean="0"/>
              <a:t>. Fasit hastighet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mtClean="0"/>
              <a:t>Mengde som skal gis: M = D/S</a:t>
            </a:r>
          </a:p>
          <a:p>
            <a:r>
              <a:rPr lang="nb-NO" smtClean="0"/>
              <a:t> 15 mg/ 3 mg/ml = 5 ml</a:t>
            </a:r>
          </a:p>
          <a:p>
            <a:pPr marL="0" indent="0">
              <a:buNone/>
            </a:pPr>
            <a:r>
              <a:rPr lang="nb-NO" smtClean="0"/>
              <a:t>Hastighet (ml/t): </a:t>
            </a:r>
            <a:r>
              <a:rPr lang="nb-NO"/>
              <a:t>H = </a:t>
            </a:r>
            <a:r>
              <a:rPr lang="nb-NO" smtClean="0"/>
              <a:t>M/T</a:t>
            </a:r>
          </a:p>
          <a:p>
            <a:r>
              <a:rPr lang="nb-NO" smtClean="0"/>
              <a:t>5 ml * 60 min / 30 min = 10 ml/t</a:t>
            </a:r>
            <a:endParaRPr lang="nb-NO"/>
          </a:p>
          <a:p>
            <a:pPr marL="0" indent="0">
              <a:buNone/>
            </a:pPr>
            <a:endParaRPr lang="nb-NO" smtClean="0"/>
          </a:p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375" y="4191000"/>
            <a:ext cx="5381625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559008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7763.0"/>
  <p:tag name="AS_RELEASE_DATE" val="2023.05.14"/>
  <p:tag name="AS_TITLE" val="Aspose.Slides for .NET 4.0 Client Profile"/>
  <p:tag name="AS_VERSION" val="23.5"/>
</p:tagLst>
</file>

<file path=ppt/theme/_rels/theme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r="http://schemas.openxmlformats.org/officeDocument/2006/relationships" xmlns:a="http://schemas.openxmlformats.org/drawingml/2006/main" name="Ion-styrerom">
  <a:themeElements>
    <a:clrScheme name="Ion-styrer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-styrerom">
      <a:majorFont>
        <a:latin typeface="Century Gothic" panose="020b0502020202020204"/>
        <a:ea typeface="Century Gothic" panose="020b0502020202020204"/>
        <a:cs typeface="Arial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Century Gothic" panose="020b0502020202020204"/>
        <a:cs typeface="Arial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-styrer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>
            <a:fillRect/>
          </a:stretch>
        </a:blipFill>
      </a:bgFillStyleLst>
    </a:fmtScheme>
  </a:themeElements>
  <a:objectDefaults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Ion Boardroom</Template>
  <Company>Helse Sør-Øst</Company>
  <PresentationFormat>Widescreen</PresentationFormat>
  <Paragraphs>132</Paragraphs>
  <Slides>23</Slides>
  <Notes>2</Notes>
  <TotalTime>1198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baseType="lpstr" size="31">
      <vt:lpstr>Arial</vt:lpstr>
      <vt:lpstr>Century Gothic</vt:lpstr>
      <vt:lpstr>Wingdings 3</vt:lpstr>
      <vt:lpstr>Calibri Light</vt:lpstr>
      <vt:lpstr>Calibri</vt:lpstr>
      <vt:lpstr>Verdana-Bold</vt:lpstr>
      <vt:lpstr>Verdana</vt:lpstr>
      <vt:lpstr>Ion-styrerom</vt:lpstr>
      <vt:lpstr>Medikamentregning</vt:lpstr>
      <vt:lpstr>1. Gjør om</vt:lpstr>
      <vt:lpstr>1. Fasit</vt:lpstr>
      <vt:lpstr>2. Gjør om</vt:lpstr>
      <vt:lpstr>2. Fasit</vt:lpstr>
      <vt:lpstr>3. Dose, styrke, mengde</vt:lpstr>
      <vt:lpstr>3. Fasit – Dose/styrke/mengde</vt:lpstr>
      <vt:lpstr>4. Hastighet</vt:lpstr>
      <vt:lpstr>4. Fasit hastighet</vt:lpstr>
      <vt:lpstr>5. PGE1(Alprostadil)</vt:lpstr>
      <vt:lpstr>PowerPoint Presentation</vt:lpstr>
      <vt:lpstr>5. Fasit PGE1</vt:lpstr>
      <vt:lpstr>6. Fortynning</vt:lpstr>
      <vt:lpstr>PowerPoint Presentation</vt:lpstr>
      <vt:lpstr>PowerPoint Presentation</vt:lpstr>
      <vt:lpstr>6. Fasit - Fortynning </vt:lpstr>
      <vt:lpstr>7. Fenobarbital</vt:lpstr>
      <vt:lpstr>PowerPoint Presentation</vt:lpstr>
      <vt:lpstr>7. Fasit Fenobarbital</vt:lpstr>
      <vt:lpstr>7. Fasit Fenobarbital forts.</vt:lpstr>
      <vt:lpstr>8 Dopamin</vt:lpstr>
      <vt:lpstr>PowerPoint Presentation</vt:lpstr>
      <vt:lpstr>8. Fasit Dopamin</vt:lpstr>
    </vt:vector>
  </TitlesOfParts>
  <LinksUpToDate>0</LinksUpToDate>
  <SharedDoc>0</SharedDoc>
  <HyperlinksChanged>0</HyperlinksChanged>
  <Application>Aspose.Slides for .NET</Application>
  <AppVersion>23.0500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Medikamentregning</dc:title>
  <dc:creator>Marianne Kaada Tegneby</dc:creator>
  <dc:description>EK_Avdeling¤2#4¤2# ¤3#EK_Avsnitt¤2#4¤2# ¤3#EK_Bedriftsnavn¤2#1¤2#Sykehuset i Vestfold HF¤3#EK_GjelderFra¤2#0¤2#10.03.2022¤3#EK_KlGjelderFra¤2#0¤2#¤3#EK_Opprettet¤2#0¤2#09.03.2022¤3#EK_Utgitt¤2#0¤2#10.03.2022¤3#EK_IBrukDato¤2#0¤2#10.03.2022¤3#EK_DokumentID¤2#0¤2#D27378¤3#EK_DokTittel¤2#0¤2#Medikamentregning¤3#EK_DokType¤2#0¤2#Prosedyre¤3#EK_DocLvlShort¤2#0¤2# ¤3#EK_DocLevel¤2#0¤2# ¤3#EK_EksRef¤2#2¤2# 0	¤3#EK_Erstatter¤2#0¤2# ¤3#EK_ErstatterD¤2#0¤2# ¤3#EK_Signatur¤2#0¤2#Marianne Kaada Tegneby¤3#EK_Verifisert¤2#0¤2#10.03.2022 - Marianne Kaada Tegneby¤3#EK_Hørt¤2#0¤2# ¤3#EK_AuditReview¤2#2¤2# ¤3#EK_AuditApprove¤2#2¤2# ¤3#EK_Gradering¤2#0¤2#Åpen¤3#EK_Gradnr¤2#4¤2#0¤3#EK_Kapittel¤2#4¤2# ¤3#EK_Referanse¤2#2¤2# 0	¤3#EK_RefNr¤2#0¤2#2.2.5.12.1.2.1.4.5¤3#EK_Revisjon¤2#0¤2#1.00¤3#EK_Ansvarlig¤2#0¤2#Ingrid Anne Sandberg¤3#EK_SkrevetAv¤2#0¤2#Marianne Kaada Tegneby/ Ingrid Sandberg¤3#EK_Godkjenn2¤2#0¤2# ¤3#EK_UText2¤2#0¤2# ¤3#EK_UText3¤2#0¤2# ¤3#EK_UText4¤2#0¤2# ¤3#EK_Status¤2#0¤2#I bruk¤3#EK_Stikkord¤2#0¤2#medikamentregning, regnetrening, infusjoner, dråpehastighet,regning,medikamenter, infusjoner¤3#EK_SuperStikkord¤2#0¤2#¤3#EK_Rapport¤2#3¤2#¤3#EK_EKPrintMerke¤2#0¤2#Utskrift er kun gyldig på utskriftsdato¤3#EK_Watermark¤2#0¤2#¤3#EK_Utgave¤2#0¤2#1.00¤3#EK_Merknad¤2#7¤2#kan du godkjenne denne? Så kan vi linke den til kompetanseportalen
¤3#EK_VerLogg¤2#2¤2#Ver. 1.00 - 10.03.2022|kan du godkjenne denne? Så kan vi linke den til kompetanseportalen
¤3#EK_RF1¤2#4¤2# ¤3#EK_RF2¤2#4¤2# ¤3#EK_RF3¤2#4¤2# ¤3#EK_RF4¤2#4¤2# ¤3#EK_RF5¤2#4¤2# ¤3#EK_RF6¤2#4¤2# ¤3#EK_RF7¤2#4¤2# ¤3#EK_RF8¤2#4¤2# ¤3#EK_RF9¤2#4¤2# ¤3#EK_Mappe1¤2#4¤2# ¤3#EK_Mappe2¤2#4¤2# ¤3#EK_Mappe3¤2#4¤2# ¤3#EK_Mappe4¤2#4¤2# ¤3#EK_Mappe5¤2#4¤2# ¤3#EK_Mappe6¤2#4¤2# ¤3#EK_Mappe7¤2#4¤2# ¤3#EK_Mappe8¤2#4¤2# ¤3#EK_Mappe9¤2#4¤2# ¤3#EK_DL¤2#0¤2#5¤3#EK_GjelderTil¤2#0¤2#09.03.2024¤3#EK_Vedlegg¤2#2¤2# 0	¤3#EK_AvdelingOver¤2#4¤2# ¤3#EK_HRefNr¤2#0¤2# ¤3#EK_HbNavn¤2#0¤2# ¤3#EK_DokRefnr¤2#4¤2#000202051201020104¤3#EK_Dokendrdato¤2#4¤2#09.03.2022 11:55:48¤3#EK_HbType¤2#4¤2# ¤3#EK_Offisiell¤2#4¤2# ¤3#EK_VedleggRef¤2#4¤2#2.2.5.12.1.2.1.4.5¤3#EK_Strukt00¤2#5¤2#¤5#2¤5#Klinikknivå - Nivå 2¤5#0¤5#0¤4#.¤5#2¤5#Medisinsk klinikk¤5#0¤5#0¤4#.¤5#5¤5#Arbeidsprosesser¤5#1¤5#0¤4#.¤5#12¤5#Nyfødtmedisin¤5#0¤5#0¤4#.¤5#1¤5#Faglig utøvelse¤5#0¤5#0¤4#.¤5#2¤5#Medisinsk og pleiefaglige prosedyrer¤5#0¤5#0¤4#.¤5#1¤5#Nyfødtintensiv¤5#0¤5#0¤4#.¤5#4¤5#Medikamenter¤5#1¤5#0¤4#\¤3#EK_Strukt01¤2#5¤2#¤5#¤5#Klinikk nivå¤5#0¤5#-1¤4#¤5#¤5#Medisinsk klinikk¤5#0¤5#0¤4#¤5#¤5#Barne- og ungdomsavdeling¤5#0¤5#0¤4#¤5#¤5#Nyfødtmedisinsk seksjon¤5#0¤5#0¤4#\¤3#EK_Strukt04¤2#5¤2#¤3#EK_Pub¤2#6¤2#;2;15;¤3#EKR_DokType¤2#0¤2# ¤3#EKR_Doktittel¤2#0¤2# ¤3#EKR_DokumentID¤2#0¤2# ¤3#EKR_RefNr¤2#0¤2# ¤3#EKR_Gradering¤2#0¤2# ¤3#EKR_Signatur¤2#0¤2# ¤3#EKR_Verifisert¤2#0¤2# ¤3#EKR_Hørt¤2#0¤2# ¤3#EKR_AuditReview¤2#2¤2# ¤3#EKR_AuditApprove¤2#2¤2# ¤3#EKR_AuditFinal¤2#2¤2# ¤3#EKR_Dokeier¤2#0¤2# ¤3#EKR_Status¤2#0¤2# ¤3#EKR_Opprettet¤2#0¤2# ¤3#EKR_Endret¤2#0¤2# ¤3#EKR_Ibruk¤2#0¤2# ¤3#EKR_Rapport¤2#3¤2# ¤3#EKR_Utgitt¤2#0¤2# ¤3#EKR_SkrevetAv¤2#0¤2# ¤3#EKR_UText1¤2#0¤2# ¤3#EKR_UText2¤2#0¤2# ¤3#EKR_UText3¤2#0¤2# ¤3#EKR_UText4¤2#0¤2# ¤3#EKR_DokRefnr¤2#4¤2# ¤3#EKR_Gradnr¤2#4¤2# ¤3#EKR_Strukt00¤2#5¤2#¤5#2¤5#Klinikknivå - Nivå 2¤5#0¤5#0¤4#.¤5#2¤5#Medisinsk klinikk¤5#0¤5#0¤4#.¤5#5¤5#Arbeidsprosesser¤5#1¤5#0¤4#.¤5#12¤5#Nyfødtmedisin¤5#0¤5#0¤4#.¤5#1¤5#Faglig utøvelse¤5#0¤5#0¤4#.¤5#2¤5#Medisinsk og pleiefaglige prosedyrer¤5#0¤5#0¤4#.¤5#1¤5#Nyfødtintensiv¤5#0¤5#0¤4#.¤5#4¤5#Medikamenter¤5#1¤5#0¤4#\¤3#</dc:description>
  <cp:keywords>&lt;dok27378.pptx&gt;&lt;n&gt;ek_type&lt;/n&gt;&lt;v&gt;DOK&lt;/v&gt;&lt;n&gt;khb&lt;/n&gt;&lt;v&gt;UB&lt;/v&gt;&lt;n&gt;beskyttet&lt;/n&gt;&lt;v&gt;nei&lt;/v&gt;&lt;/dok27378.pptx&gt;</cp:keywords>
  <cp:lastModifiedBy>Marianne Kaada Tegneby</cp:lastModifiedBy>
  <cp:revision>38</cp:revision>
  <dcterms:created xsi:type="dcterms:W3CDTF">2022-02-24T21:22:42Z</dcterms:created>
  <dcterms:modified xsi:type="dcterms:W3CDTF">2023-12-16T02:58:09Z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CurrDocVer">
    <vt:lpwstr>2.20</vt:lpwstr>
  </property>
  <property fmtid="{D5CDD505-2E9C-101B-9397-08002B2CF9AE}" pid="3" name="EK_Format">
    <vt:lpwstr>-1</vt:lpwstr>
  </property>
</Properties>
</file>